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32"/>
  </p:notesMasterIdLst>
  <p:handoutMasterIdLst>
    <p:handoutMasterId r:id="rId133"/>
  </p:handoutMasterIdLst>
  <p:sldIdLst>
    <p:sldId id="1485" r:id="rId5"/>
    <p:sldId id="1519" r:id="rId6"/>
    <p:sldId id="1549" r:id="rId7"/>
    <p:sldId id="1557" r:id="rId8"/>
    <p:sldId id="1556" r:id="rId9"/>
    <p:sldId id="1554" r:id="rId10"/>
    <p:sldId id="1555" r:id="rId11"/>
    <p:sldId id="1532" r:id="rId12"/>
    <p:sldId id="1612" r:id="rId13"/>
    <p:sldId id="1613" r:id="rId14"/>
    <p:sldId id="1614" r:id="rId15"/>
    <p:sldId id="1615" r:id="rId16"/>
    <p:sldId id="1616" r:id="rId17"/>
    <p:sldId id="1617" r:id="rId18"/>
    <p:sldId id="1618" r:id="rId19"/>
    <p:sldId id="1619" r:id="rId20"/>
    <p:sldId id="1620" r:id="rId21"/>
    <p:sldId id="1621" r:id="rId22"/>
    <p:sldId id="1622" r:id="rId23"/>
    <p:sldId id="1624" r:id="rId24"/>
    <p:sldId id="1626" r:id="rId25"/>
    <p:sldId id="1628" r:id="rId26"/>
    <p:sldId id="1625" r:id="rId27"/>
    <p:sldId id="1629" r:id="rId28"/>
    <p:sldId id="1630" r:id="rId29"/>
    <p:sldId id="1634" r:id="rId30"/>
    <p:sldId id="1635" r:id="rId31"/>
    <p:sldId id="1636" r:id="rId32"/>
    <p:sldId id="1637" r:id="rId33"/>
    <p:sldId id="1638" r:id="rId34"/>
    <p:sldId id="1639" r:id="rId35"/>
    <p:sldId id="1640" r:id="rId36"/>
    <p:sldId id="1641" r:id="rId37"/>
    <p:sldId id="1642" r:id="rId38"/>
    <p:sldId id="1643" r:id="rId39"/>
    <p:sldId id="1644" r:id="rId40"/>
    <p:sldId id="1645" r:id="rId41"/>
    <p:sldId id="1646" r:id="rId42"/>
    <p:sldId id="1647" r:id="rId43"/>
    <p:sldId id="1648" r:id="rId44"/>
    <p:sldId id="1649" r:id="rId45"/>
    <p:sldId id="1650" r:id="rId46"/>
    <p:sldId id="1651" r:id="rId47"/>
    <p:sldId id="1652" r:id="rId48"/>
    <p:sldId id="1653" r:id="rId49"/>
    <p:sldId id="1654" r:id="rId50"/>
    <p:sldId id="1655" r:id="rId51"/>
    <p:sldId id="1656" r:id="rId52"/>
    <p:sldId id="1657" r:id="rId53"/>
    <p:sldId id="1658" r:id="rId54"/>
    <p:sldId id="1659" r:id="rId55"/>
    <p:sldId id="1660" r:id="rId56"/>
    <p:sldId id="1661" r:id="rId57"/>
    <p:sldId id="1662" r:id="rId58"/>
    <p:sldId id="1663" r:id="rId59"/>
    <p:sldId id="1664" r:id="rId60"/>
    <p:sldId id="1665" r:id="rId61"/>
    <p:sldId id="1666" r:id="rId62"/>
    <p:sldId id="1667" r:id="rId63"/>
    <p:sldId id="1668" r:id="rId64"/>
    <p:sldId id="1669" r:id="rId65"/>
    <p:sldId id="1670" r:id="rId66"/>
    <p:sldId id="1671" r:id="rId67"/>
    <p:sldId id="1672" r:id="rId68"/>
    <p:sldId id="1673" r:id="rId69"/>
    <p:sldId id="1674" r:id="rId70"/>
    <p:sldId id="1675" r:id="rId71"/>
    <p:sldId id="1676" r:id="rId72"/>
    <p:sldId id="1677" r:id="rId73"/>
    <p:sldId id="1678" r:id="rId74"/>
    <p:sldId id="1679" r:id="rId75"/>
    <p:sldId id="1680" r:id="rId76"/>
    <p:sldId id="1681" r:id="rId77"/>
    <p:sldId id="1682" r:id="rId78"/>
    <p:sldId id="1683" r:id="rId79"/>
    <p:sldId id="1684" r:id="rId80"/>
    <p:sldId id="1685" r:id="rId81"/>
    <p:sldId id="1686" r:id="rId82"/>
    <p:sldId id="1687" r:id="rId83"/>
    <p:sldId id="1688" r:id="rId84"/>
    <p:sldId id="1689" r:id="rId85"/>
    <p:sldId id="1690" r:id="rId86"/>
    <p:sldId id="1691" r:id="rId87"/>
    <p:sldId id="1692" r:id="rId88"/>
    <p:sldId id="1693" r:id="rId89"/>
    <p:sldId id="1694" r:id="rId90"/>
    <p:sldId id="1695" r:id="rId91"/>
    <p:sldId id="1696" r:id="rId92"/>
    <p:sldId id="1697" r:id="rId93"/>
    <p:sldId id="1698" r:id="rId94"/>
    <p:sldId id="1699" r:id="rId95"/>
    <p:sldId id="1700" r:id="rId96"/>
    <p:sldId id="1701" r:id="rId97"/>
    <p:sldId id="1702" r:id="rId98"/>
    <p:sldId id="1703" r:id="rId99"/>
    <p:sldId id="1704" r:id="rId100"/>
    <p:sldId id="1705" r:id="rId101"/>
    <p:sldId id="1706" r:id="rId102"/>
    <p:sldId id="1707" r:id="rId103"/>
    <p:sldId id="1708" r:id="rId104"/>
    <p:sldId id="1709" r:id="rId105"/>
    <p:sldId id="1710" r:id="rId106"/>
    <p:sldId id="1711" r:id="rId107"/>
    <p:sldId id="1712" r:id="rId108"/>
    <p:sldId id="1713" r:id="rId109"/>
    <p:sldId id="1714" r:id="rId110"/>
    <p:sldId id="1715" r:id="rId111"/>
    <p:sldId id="1716" r:id="rId112"/>
    <p:sldId id="1717" r:id="rId113"/>
    <p:sldId id="1718" r:id="rId114"/>
    <p:sldId id="1719" r:id="rId115"/>
    <p:sldId id="1720" r:id="rId116"/>
    <p:sldId id="1721" r:id="rId117"/>
    <p:sldId id="1722" r:id="rId118"/>
    <p:sldId id="1723" r:id="rId119"/>
    <p:sldId id="1724" r:id="rId120"/>
    <p:sldId id="1725" r:id="rId121"/>
    <p:sldId id="1726" r:id="rId122"/>
    <p:sldId id="1727" r:id="rId123"/>
    <p:sldId id="1728" r:id="rId124"/>
    <p:sldId id="1729" r:id="rId125"/>
    <p:sldId id="1730" r:id="rId126"/>
    <p:sldId id="1731" r:id="rId127"/>
    <p:sldId id="1732" r:id="rId128"/>
    <p:sldId id="1733" r:id="rId129"/>
    <p:sldId id="1734" r:id="rId130"/>
    <p:sldId id="1735" r:id="rId1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85CA9EBA-5770-4D34-8303-607D7043F145}">
          <p14:sldIdLst>
            <p14:sldId id="1485"/>
            <p14:sldId id="1519"/>
            <p14:sldId id="1549"/>
            <p14:sldId id="1557"/>
            <p14:sldId id="1556"/>
            <p14:sldId id="1554"/>
            <p14:sldId id="1555"/>
            <p14:sldId id="1532"/>
          </p14:sldIdLst>
        </p14:section>
        <p14:section name="Azure Search" id="{65CC4424-1FAA-40F0-8776-CA2AFC7C0121}">
          <p14:sldIdLst>
            <p14:sldId id="1612"/>
            <p14:sldId id="1613"/>
            <p14:sldId id="1614"/>
            <p14:sldId id="1615"/>
            <p14:sldId id="1616"/>
            <p14:sldId id="1617"/>
            <p14:sldId id="1618"/>
            <p14:sldId id="1619"/>
            <p14:sldId id="1620"/>
            <p14:sldId id="1621"/>
            <p14:sldId id="1622"/>
            <p14:sldId id="1624"/>
            <p14:sldId id="1626"/>
            <p14:sldId id="1628"/>
            <p14:sldId id="1625"/>
            <p14:sldId id="1629"/>
            <p14:sldId id="1630"/>
            <p14:sldId id="1634"/>
          </p14:sldIdLst>
        </p14:section>
        <p14:section name="Bot Framework" id="{E53DDF3C-2F80-4544-A97F-9D37053E265A}">
          <p14:sldIdLst>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 id="1652"/>
            <p14:sldId id="1653"/>
            <p14:sldId id="1654"/>
            <p14:sldId id="1655"/>
            <p14:sldId id="1656"/>
            <p14:sldId id="1657"/>
            <p14:sldId id="1658"/>
            <p14:sldId id="1659"/>
          </p14:sldIdLst>
        </p14:section>
        <p14:section name="LUIS" id="{9063CB32-ED15-4385-ABEE-3E9616A9008F}">
          <p14:sldIdLst>
            <p14:sldId id="1660"/>
            <p14:sldId id="1661"/>
            <p14:sldId id="1662"/>
            <p14:sldId id="1663"/>
            <p14:sldId id="1664"/>
            <p14:sldId id="1665"/>
            <p14:sldId id="1666"/>
            <p14:sldId id="1667"/>
            <p14:sldId id="1668"/>
            <p14:sldId id="1669"/>
            <p14:sldId id="1670"/>
            <p14:sldId id="1671"/>
            <p14:sldId id="1672"/>
            <p14:sldId id="1673"/>
            <p14:sldId id="1674"/>
            <p14:sldId id="1675"/>
            <p14:sldId id="1676"/>
            <p14:sldId id="1677"/>
            <p14:sldId id="1678"/>
            <p14:sldId id="1679"/>
            <p14:sldId id="1680"/>
            <p14:sldId id="1681"/>
            <p14:sldId id="1682"/>
          </p14:sldIdLst>
        </p14:section>
        <p14:section name="Cognitive Services" id="{4BF68B3E-AD25-4F70-9EEB-30B61057EF72}">
          <p14:sldIdLst>
            <p14:sldId id="1683"/>
            <p14:sldId id="1684"/>
            <p14:sldId id="1685"/>
            <p14:sldId id="1686"/>
            <p14:sldId id="1687"/>
            <p14:sldId id="1688"/>
            <p14:sldId id="1689"/>
            <p14:sldId id="1690"/>
            <p14:sldId id="1691"/>
            <p14:sldId id="1692"/>
            <p14:sldId id="1693"/>
            <p14:sldId id="1694"/>
            <p14:sldId id="1695"/>
            <p14:sldId id="1696"/>
            <p14:sldId id="1697"/>
            <p14:sldId id="1698"/>
            <p14:sldId id="1699"/>
            <p14:sldId id="1700"/>
            <p14:sldId id="1701"/>
            <p14:sldId id="1702"/>
            <p14:sldId id="1703"/>
            <p14:sldId id="1704"/>
            <p14:sldId id="1705"/>
            <p14:sldId id="1706"/>
            <p14:sldId id="1707"/>
            <p14:sldId id="1708"/>
            <p14:sldId id="1709"/>
            <p14:sldId id="1710"/>
            <p14:sldId id="1711"/>
            <p14:sldId id="1712"/>
            <p14:sldId id="1713"/>
            <p14:sldId id="1714"/>
            <p14:sldId id="1715"/>
            <p14:sldId id="1716"/>
            <p14:sldId id="1717"/>
            <p14:sldId id="1718"/>
            <p14:sldId id="1719"/>
          </p14:sldIdLst>
        </p14:section>
        <p14:section name="CosmosDB" id="{64255EC1-08DE-4B95-B056-7A4D1692A9FD}">
          <p14:sldIdLst>
            <p14:sldId id="1720"/>
            <p14:sldId id="1721"/>
            <p14:sldId id="1722"/>
            <p14:sldId id="1723"/>
            <p14:sldId id="1724"/>
            <p14:sldId id="1725"/>
            <p14:sldId id="1726"/>
            <p14:sldId id="1727"/>
            <p14:sldId id="1728"/>
            <p14:sldId id="1729"/>
            <p14:sldId id="1730"/>
            <p14:sldId id="1731"/>
            <p14:sldId id="1732"/>
            <p14:sldId id="1733"/>
            <p14:sldId id="1734"/>
            <p14:sldId id="173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8D7"/>
    <a:srgbClr val="000000"/>
    <a:srgbClr val="FF8C00"/>
    <a:srgbClr val="D83B01"/>
    <a:srgbClr val="FFB900"/>
    <a:srgbClr val="107C10"/>
    <a:srgbClr val="353535"/>
    <a:srgbClr val="FF5050"/>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92136" autoAdjust="0"/>
  </p:normalViewPr>
  <p:slideViewPr>
    <p:cSldViewPr>
      <p:cViewPr varScale="1">
        <p:scale>
          <a:sx n="52" d="100"/>
          <a:sy n="52" d="100"/>
        </p:scale>
        <p:origin x="24" y="105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81" d="100"/>
          <a:sy n="81" d="100"/>
        </p:scale>
        <p:origin x="282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handoutMaster" Target="handoutMasters/handoutMaster1.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commentAuthors" Target="commentAuthors.xml"/><Relationship Id="rId13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57F88B-D36F-437E-8BBD-995A4D9A7B22}"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79383DCD-BCE4-4434-9FBA-F2A05FAF1C82}">
      <dgm:prSet/>
      <dgm:spPr/>
      <dgm:t>
        <a:bodyPr/>
        <a:lstStyle/>
        <a:p>
          <a:pPr rtl="0"/>
          <a:r>
            <a:rPr lang="en-US" baseline="0"/>
            <a:t>Emotion detection at retail displays</a:t>
          </a:r>
          <a:endParaRPr lang="en-US"/>
        </a:p>
      </dgm:t>
    </dgm:pt>
    <dgm:pt modelId="{D58D0805-55F1-439F-9041-049AA8D73074}" type="parTrans" cxnId="{05237B5E-2AB4-41B1-9763-AE599BF698BA}">
      <dgm:prSet/>
      <dgm:spPr/>
      <dgm:t>
        <a:bodyPr/>
        <a:lstStyle/>
        <a:p>
          <a:endParaRPr lang="en-US"/>
        </a:p>
      </dgm:t>
    </dgm:pt>
    <dgm:pt modelId="{6693F6B2-1EA0-4275-A546-30F752DA9369}" type="sibTrans" cxnId="{05237B5E-2AB4-41B1-9763-AE599BF698BA}">
      <dgm:prSet/>
      <dgm:spPr/>
      <dgm:t>
        <a:bodyPr/>
        <a:lstStyle/>
        <a:p>
          <a:endParaRPr lang="en-US"/>
        </a:p>
      </dgm:t>
    </dgm:pt>
    <dgm:pt modelId="{80EBED73-750B-4130-A704-5FDF50019FEA}">
      <dgm:prSet/>
      <dgm:spPr/>
      <dgm:t>
        <a:bodyPr/>
        <a:lstStyle/>
        <a:p>
          <a:pPr rtl="0"/>
          <a:r>
            <a:rPr lang="en-US" baseline="0"/>
            <a:t>Facial identification to find missing children</a:t>
          </a:r>
          <a:endParaRPr lang="en-US"/>
        </a:p>
      </dgm:t>
    </dgm:pt>
    <dgm:pt modelId="{59C5D016-7CE8-47CD-9608-3C5A2B8AC008}" type="parTrans" cxnId="{2CA49CBE-F618-4E4A-BE2D-B8DCB5091690}">
      <dgm:prSet/>
      <dgm:spPr/>
      <dgm:t>
        <a:bodyPr/>
        <a:lstStyle/>
        <a:p>
          <a:endParaRPr lang="en-US"/>
        </a:p>
      </dgm:t>
    </dgm:pt>
    <dgm:pt modelId="{9C7C9D22-82C6-492B-B271-92A699CA34CD}" type="sibTrans" cxnId="{2CA49CBE-F618-4E4A-BE2D-B8DCB5091690}">
      <dgm:prSet/>
      <dgm:spPr/>
      <dgm:t>
        <a:bodyPr/>
        <a:lstStyle/>
        <a:p>
          <a:endParaRPr lang="en-US"/>
        </a:p>
      </dgm:t>
    </dgm:pt>
    <dgm:pt modelId="{21490DBC-F5C6-4111-A7E1-813C6521C631}">
      <dgm:prSet/>
      <dgm:spPr/>
      <dgm:t>
        <a:bodyPr/>
        <a:lstStyle/>
        <a:p>
          <a:pPr rtl="0"/>
          <a:r>
            <a:rPr lang="en-US" baseline="0"/>
            <a:t>Sentiment analysis to learn how customers feel</a:t>
          </a:r>
          <a:endParaRPr lang="en-US"/>
        </a:p>
      </dgm:t>
    </dgm:pt>
    <dgm:pt modelId="{08CB97E1-9E49-4414-A6E3-E4C831BA5390}" type="parTrans" cxnId="{A96E00A0-3DCE-431D-AFB8-BB858F511A66}">
      <dgm:prSet/>
      <dgm:spPr/>
      <dgm:t>
        <a:bodyPr/>
        <a:lstStyle/>
        <a:p>
          <a:endParaRPr lang="en-US"/>
        </a:p>
      </dgm:t>
    </dgm:pt>
    <dgm:pt modelId="{39817D1A-5790-4CAA-9401-DD3AF0418DBF}" type="sibTrans" cxnId="{A96E00A0-3DCE-431D-AFB8-BB858F511A66}">
      <dgm:prSet/>
      <dgm:spPr/>
      <dgm:t>
        <a:bodyPr/>
        <a:lstStyle/>
        <a:p>
          <a:endParaRPr lang="en-US"/>
        </a:p>
      </dgm:t>
    </dgm:pt>
    <dgm:pt modelId="{F5B46F0B-1E65-4E3F-A41F-F5F70D56E274}">
      <dgm:prSet/>
      <dgm:spPr/>
      <dgm:t>
        <a:bodyPr/>
        <a:lstStyle/>
        <a:p>
          <a:pPr rtl="0"/>
          <a:r>
            <a:rPr lang="en-US" baseline="0" dirty="0"/>
            <a:t>Facial detection to calculate the male/female ratio at a nightclub</a:t>
          </a:r>
          <a:endParaRPr lang="en-US" dirty="0"/>
        </a:p>
      </dgm:t>
    </dgm:pt>
    <dgm:pt modelId="{2A7C9BF2-53C4-49E8-ADAD-FF7FE0F30B9F}" type="parTrans" cxnId="{49D56FD3-F6DD-4197-A402-A406B0558DE2}">
      <dgm:prSet/>
      <dgm:spPr/>
      <dgm:t>
        <a:bodyPr/>
        <a:lstStyle/>
        <a:p>
          <a:endParaRPr lang="en-US"/>
        </a:p>
      </dgm:t>
    </dgm:pt>
    <dgm:pt modelId="{2EA99E30-1731-460B-BA1D-71117ED5791B}" type="sibTrans" cxnId="{49D56FD3-F6DD-4197-A402-A406B0558DE2}">
      <dgm:prSet/>
      <dgm:spPr/>
      <dgm:t>
        <a:bodyPr/>
        <a:lstStyle/>
        <a:p>
          <a:endParaRPr lang="en-US"/>
        </a:p>
      </dgm:t>
    </dgm:pt>
    <dgm:pt modelId="{AF49BEE9-D0F0-426D-ABDB-2722129098A7}">
      <dgm:prSet/>
      <dgm:spPr/>
      <dgm:t>
        <a:bodyPr/>
        <a:lstStyle/>
        <a:p>
          <a:pPr rtl="0"/>
          <a:r>
            <a:rPr lang="en-US" baseline="0"/>
            <a:t>Language understanding to allow automated support bots to understand natural language</a:t>
          </a:r>
          <a:endParaRPr lang="en-US"/>
        </a:p>
      </dgm:t>
    </dgm:pt>
    <dgm:pt modelId="{577F834A-79D7-41F6-BF7B-C4AEA9EFDC7C}" type="parTrans" cxnId="{123922A4-F478-4304-BAF4-2C2D52EB02AB}">
      <dgm:prSet/>
      <dgm:spPr/>
      <dgm:t>
        <a:bodyPr/>
        <a:lstStyle/>
        <a:p>
          <a:endParaRPr lang="en-US"/>
        </a:p>
      </dgm:t>
    </dgm:pt>
    <dgm:pt modelId="{66673B13-5C2C-44FE-BA07-19FABA4EE26E}" type="sibTrans" cxnId="{123922A4-F478-4304-BAF4-2C2D52EB02AB}">
      <dgm:prSet/>
      <dgm:spPr/>
      <dgm:t>
        <a:bodyPr/>
        <a:lstStyle/>
        <a:p>
          <a:endParaRPr lang="en-US"/>
        </a:p>
      </dgm:t>
    </dgm:pt>
    <dgm:pt modelId="{77244746-B59B-4EAB-B5EB-11F254D97695}">
      <dgm:prSet/>
      <dgm:spPr/>
      <dgm:t>
        <a:bodyPr/>
        <a:lstStyle/>
        <a:p>
          <a:pPr rtl="0"/>
          <a:r>
            <a:rPr lang="en-US" baseline="0"/>
            <a:t>Object recognition to enable a blind person to read a menu</a:t>
          </a:r>
          <a:endParaRPr lang="en-US"/>
        </a:p>
      </dgm:t>
    </dgm:pt>
    <dgm:pt modelId="{4CB83BBB-2EA5-470C-AE56-81F9B0E656E2}" type="parTrans" cxnId="{62356FEB-5D8A-47DE-A805-5624823AF3E7}">
      <dgm:prSet/>
      <dgm:spPr/>
      <dgm:t>
        <a:bodyPr/>
        <a:lstStyle/>
        <a:p>
          <a:endParaRPr lang="en-US"/>
        </a:p>
      </dgm:t>
    </dgm:pt>
    <dgm:pt modelId="{A0BB60F0-9643-46FD-AB9C-075AD57FA9AB}" type="sibTrans" cxnId="{62356FEB-5D8A-47DE-A805-5624823AF3E7}">
      <dgm:prSet/>
      <dgm:spPr/>
      <dgm:t>
        <a:bodyPr/>
        <a:lstStyle/>
        <a:p>
          <a:endParaRPr lang="en-US"/>
        </a:p>
      </dgm:t>
    </dgm:pt>
    <dgm:pt modelId="{1AC61994-FDD3-4397-A410-3B9BDF1137A5}" type="pres">
      <dgm:prSet presAssocID="{5157F88B-D36F-437E-8BBD-995A4D9A7B22}" presName="diagram" presStyleCnt="0">
        <dgm:presLayoutVars>
          <dgm:dir/>
          <dgm:resizeHandles val="exact"/>
        </dgm:presLayoutVars>
      </dgm:prSet>
      <dgm:spPr/>
    </dgm:pt>
    <dgm:pt modelId="{2923D748-61E6-49AF-9D92-0048112D696B}" type="pres">
      <dgm:prSet presAssocID="{79383DCD-BCE4-4434-9FBA-F2A05FAF1C82}" presName="node" presStyleLbl="node1" presStyleIdx="0" presStyleCnt="6">
        <dgm:presLayoutVars>
          <dgm:bulletEnabled val="1"/>
        </dgm:presLayoutVars>
      </dgm:prSet>
      <dgm:spPr/>
    </dgm:pt>
    <dgm:pt modelId="{1DF1DFB2-8476-4AA1-A7E9-842C8DAC989F}" type="pres">
      <dgm:prSet presAssocID="{6693F6B2-1EA0-4275-A546-30F752DA9369}" presName="sibTrans" presStyleCnt="0"/>
      <dgm:spPr/>
    </dgm:pt>
    <dgm:pt modelId="{C3311BE3-DEBF-4AFF-973C-2607D62BABE8}" type="pres">
      <dgm:prSet presAssocID="{80EBED73-750B-4130-A704-5FDF50019FEA}" presName="node" presStyleLbl="node1" presStyleIdx="1" presStyleCnt="6">
        <dgm:presLayoutVars>
          <dgm:bulletEnabled val="1"/>
        </dgm:presLayoutVars>
      </dgm:prSet>
      <dgm:spPr/>
    </dgm:pt>
    <dgm:pt modelId="{12E78B0E-97F2-4737-AFC4-7B7B822E82B8}" type="pres">
      <dgm:prSet presAssocID="{9C7C9D22-82C6-492B-B271-92A699CA34CD}" presName="sibTrans" presStyleCnt="0"/>
      <dgm:spPr/>
    </dgm:pt>
    <dgm:pt modelId="{9C6F9689-5F6A-4CF8-80D3-623A55ED0832}" type="pres">
      <dgm:prSet presAssocID="{21490DBC-F5C6-4111-A7E1-813C6521C631}" presName="node" presStyleLbl="node1" presStyleIdx="2" presStyleCnt="6">
        <dgm:presLayoutVars>
          <dgm:bulletEnabled val="1"/>
        </dgm:presLayoutVars>
      </dgm:prSet>
      <dgm:spPr/>
    </dgm:pt>
    <dgm:pt modelId="{9F09467B-7558-4338-A654-F48075BBD8BE}" type="pres">
      <dgm:prSet presAssocID="{39817D1A-5790-4CAA-9401-DD3AF0418DBF}" presName="sibTrans" presStyleCnt="0"/>
      <dgm:spPr/>
    </dgm:pt>
    <dgm:pt modelId="{E6781047-74C8-49A9-84A2-65CEF4E4DA20}" type="pres">
      <dgm:prSet presAssocID="{F5B46F0B-1E65-4E3F-A41F-F5F70D56E274}" presName="node" presStyleLbl="node1" presStyleIdx="3" presStyleCnt="6">
        <dgm:presLayoutVars>
          <dgm:bulletEnabled val="1"/>
        </dgm:presLayoutVars>
      </dgm:prSet>
      <dgm:spPr/>
    </dgm:pt>
    <dgm:pt modelId="{DB41C873-D166-4295-A285-DC25706C516B}" type="pres">
      <dgm:prSet presAssocID="{2EA99E30-1731-460B-BA1D-71117ED5791B}" presName="sibTrans" presStyleCnt="0"/>
      <dgm:spPr/>
    </dgm:pt>
    <dgm:pt modelId="{549B1AB0-ADDB-4FD9-8CD6-DA86DFBFEB20}" type="pres">
      <dgm:prSet presAssocID="{AF49BEE9-D0F0-426D-ABDB-2722129098A7}" presName="node" presStyleLbl="node1" presStyleIdx="4" presStyleCnt="6">
        <dgm:presLayoutVars>
          <dgm:bulletEnabled val="1"/>
        </dgm:presLayoutVars>
      </dgm:prSet>
      <dgm:spPr/>
    </dgm:pt>
    <dgm:pt modelId="{D6566B4E-0800-4138-BF45-B4DBDBFBDBB5}" type="pres">
      <dgm:prSet presAssocID="{66673B13-5C2C-44FE-BA07-19FABA4EE26E}" presName="sibTrans" presStyleCnt="0"/>
      <dgm:spPr/>
    </dgm:pt>
    <dgm:pt modelId="{C61261E1-990D-494F-8A5A-09065E198C64}" type="pres">
      <dgm:prSet presAssocID="{77244746-B59B-4EAB-B5EB-11F254D97695}" presName="node" presStyleLbl="node1" presStyleIdx="5" presStyleCnt="6">
        <dgm:presLayoutVars>
          <dgm:bulletEnabled val="1"/>
        </dgm:presLayoutVars>
      </dgm:prSet>
      <dgm:spPr/>
    </dgm:pt>
  </dgm:ptLst>
  <dgm:cxnLst>
    <dgm:cxn modelId="{8C750902-8E93-4771-81EB-88D14A18CB92}" type="presOf" srcId="{77244746-B59B-4EAB-B5EB-11F254D97695}" destId="{C61261E1-990D-494F-8A5A-09065E198C64}" srcOrd="0" destOrd="0" presId="urn:microsoft.com/office/officeart/2005/8/layout/default"/>
    <dgm:cxn modelId="{180FBD25-AAAA-415A-BC95-E976470B8BC3}" type="presOf" srcId="{80EBED73-750B-4130-A704-5FDF50019FEA}" destId="{C3311BE3-DEBF-4AFF-973C-2607D62BABE8}" srcOrd="0" destOrd="0" presId="urn:microsoft.com/office/officeart/2005/8/layout/default"/>
    <dgm:cxn modelId="{05237B5E-2AB4-41B1-9763-AE599BF698BA}" srcId="{5157F88B-D36F-437E-8BBD-995A4D9A7B22}" destId="{79383DCD-BCE4-4434-9FBA-F2A05FAF1C82}" srcOrd="0" destOrd="0" parTransId="{D58D0805-55F1-439F-9041-049AA8D73074}" sibTransId="{6693F6B2-1EA0-4275-A546-30F752DA9369}"/>
    <dgm:cxn modelId="{E8E16481-5405-41B0-853E-8822C6F54BAE}" type="presOf" srcId="{21490DBC-F5C6-4111-A7E1-813C6521C631}" destId="{9C6F9689-5F6A-4CF8-80D3-623A55ED0832}" srcOrd="0" destOrd="0" presId="urn:microsoft.com/office/officeart/2005/8/layout/default"/>
    <dgm:cxn modelId="{A96E00A0-3DCE-431D-AFB8-BB858F511A66}" srcId="{5157F88B-D36F-437E-8BBD-995A4D9A7B22}" destId="{21490DBC-F5C6-4111-A7E1-813C6521C631}" srcOrd="2" destOrd="0" parTransId="{08CB97E1-9E49-4414-A6E3-E4C831BA5390}" sibTransId="{39817D1A-5790-4CAA-9401-DD3AF0418DBF}"/>
    <dgm:cxn modelId="{123922A4-F478-4304-BAF4-2C2D52EB02AB}" srcId="{5157F88B-D36F-437E-8BBD-995A4D9A7B22}" destId="{AF49BEE9-D0F0-426D-ABDB-2722129098A7}" srcOrd="4" destOrd="0" parTransId="{577F834A-79D7-41F6-BF7B-C4AEA9EFDC7C}" sibTransId="{66673B13-5C2C-44FE-BA07-19FABA4EE26E}"/>
    <dgm:cxn modelId="{2CA49CBE-F618-4E4A-BE2D-B8DCB5091690}" srcId="{5157F88B-D36F-437E-8BBD-995A4D9A7B22}" destId="{80EBED73-750B-4130-A704-5FDF50019FEA}" srcOrd="1" destOrd="0" parTransId="{59C5D016-7CE8-47CD-9608-3C5A2B8AC008}" sibTransId="{9C7C9D22-82C6-492B-B271-92A699CA34CD}"/>
    <dgm:cxn modelId="{710BDBCC-29AF-4E95-8F62-8F891C23CC3A}" type="presOf" srcId="{5157F88B-D36F-437E-8BBD-995A4D9A7B22}" destId="{1AC61994-FDD3-4397-A410-3B9BDF1137A5}" srcOrd="0" destOrd="0" presId="urn:microsoft.com/office/officeart/2005/8/layout/default"/>
    <dgm:cxn modelId="{02C184CD-C85F-4A3C-833D-A057E2E89C8C}" type="presOf" srcId="{AF49BEE9-D0F0-426D-ABDB-2722129098A7}" destId="{549B1AB0-ADDB-4FD9-8CD6-DA86DFBFEB20}" srcOrd="0" destOrd="0" presId="urn:microsoft.com/office/officeart/2005/8/layout/default"/>
    <dgm:cxn modelId="{49D56FD3-F6DD-4197-A402-A406B0558DE2}" srcId="{5157F88B-D36F-437E-8BBD-995A4D9A7B22}" destId="{F5B46F0B-1E65-4E3F-A41F-F5F70D56E274}" srcOrd="3" destOrd="0" parTransId="{2A7C9BF2-53C4-49E8-ADAD-FF7FE0F30B9F}" sibTransId="{2EA99E30-1731-460B-BA1D-71117ED5791B}"/>
    <dgm:cxn modelId="{DD68E7DD-86C8-4358-853C-3B78A6B168A4}" type="presOf" srcId="{F5B46F0B-1E65-4E3F-A41F-F5F70D56E274}" destId="{E6781047-74C8-49A9-84A2-65CEF4E4DA20}" srcOrd="0" destOrd="0" presId="urn:microsoft.com/office/officeart/2005/8/layout/default"/>
    <dgm:cxn modelId="{62356FEB-5D8A-47DE-A805-5624823AF3E7}" srcId="{5157F88B-D36F-437E-8BBD-995A4D9A7B22}" destId="{77244746-B59B-4EAB-B5EB-11F254D97695}" srcOrd="5" destOrd="0" parTransId="{4CB83BBB-2EA5-470C-AE56-81F9B0E656E2}" sibTransId="{A0BB60F0-9643-46FD-AB9C-075AD57FA9AB}"/>
    <dgm:cxn modelId="{4A4FD5F8-04E9-49DC-92EC-78089F6879DD}" type="presOf" srcId="{79383DCD-BCE4-4434-9FBA-F2A05FAF1C82}" destId="{2923D748-61E6-49AF-9D92-0048112D696B}" srcOrd="0" destOrd="0" presId="urn:microsoft.com/office/officeart/2005/8/layout/default"/>
    <dgm:cxn modelId="{B2253247-8102-474F-8287-157E88A00966}" type="presParOf" srcId="{1AC61994-FDD3-4397-A410-3B9BDF1137A5}" destId="{2923D748-61E6-49AF-9D92-0048112D696B}" srcOrd="0" destOrd="0" presId="urn:microsoft.com/office/officeart/2005/8/layout/default"/>
    <dgm:cxn modelId="{3CEABF4F-E929-4308-93E2-FF104B00CC29}" type="presParOf" srcId="{1AC61994-FDD3-4397-A410-3B9BDF1137A5}" destId="{1DF1DFB2-8476-4AA1-A7E9-842C8DAC989F}" srcOrd="1" destOrd="0" presId="urn:microsoft.com/office/officeart/2005/8/layout/default"/>
    <dgm:cxn modelId="{3572877E-295B-494C-AC9E-5C512DFACF99}" type="presParOf" srcId="{1AC61994-FDD3-4397-A410-3B9BDF1137A5}" destId="{C3311BE3-DEBF-4AFF-973C-2607D62BABE8}" srcOrd="2" destOrd="0" presId="urn:microsoft.com/office/officeart/2005/8/layout/default"/>
    <dgm:cxn modelId="{9600F079-BF25-47B7-B419-64D92416EB94}" type="presParOf" srcId="{1AC61994-FDD3-4397-A410-3B9BDF1137A5}" destId="{12E78B0E-97F2-4737-AFC4-7B7B822E82B8}" srcOrd="3" destOrd="0" presId="urn:microsoft.com/office/officeart/2005/8/layout/default"/>
    <dgm:cxn modelId="{4F4A8A6C-1FE7-4E55-9744-A4B235A7C8C5}" type="presParOf" srcId="{1AC61994-FDD3-4397-A410-3B9BDF1137A5}" destId="{9C6F9689-5F6A-4CF8-80D3-623A55ED0832}" srcOrd="4" destOrd="0" presId="urn:microsoft.com/office/officeart/2005/8/layout/default"/>
    <dgm:cxn modelId="{9F04C55F-C038-45C1-8FF0-E2F8CB9749F0}" type="presParOf" srcId="{1AC61994-FDD3-4397-A410-3B9BDF1137A5}" destId="{9F09467B-7558-4338-A654-F48075BBD8BE}" srcOrd="5" destOrd="0" presId="urn:microsoft.com/office/officeart/2005/8/layout/default"/>
    <dgm:cxn modelId="{A4CAA751-5480-4238-BA8B-6996A6EC3851}" type="presParOf" srcId="{1AC61994-FDD3-4397-A410-3B9BDF1137A5}" destId="{E6781047-74C8-49A9-84A2-65CEF4E4DA20}" srcOrd="6" destOrd="0" presId="urn:microsoft.com/office/officeart/2005/8/layout/default"/>
    <dgm:cxn modelId="{D10AF132-52F3-4F4D-BFF3-72E9F251E5C2}" type="presParOf" srcId="{1AC61994-FDD3-4397-A410-3B9BDF1137A5}" destId="{DB41C873-D166-4295-A285-DC25706C516B}" srcOrd="7" destOrd="0" presId="urn:microsoft.com/office/officeart/2005/8/layout/default"/>
    <dgm:cxn modelId="{ACC998F3-F5D9-4B8D-A8E5-C41FFC7BA5D7}" type="presParOf" srcId="{1AC61994-FDD3-4397-A410-3B9BDF1137A5}" destId="{549B1AB0-ADDB-4FD9-8CD6-DA86DFBFEB20}" srcOrd="8" destOrd="0" presId="urn:microsoft.com/office/officeart/2005/8/layout/default"/>
    <dgm:cxn modelId="{3B374BD6-EC85-442D-9EB1-C45F08F442AA}" type="presParOf" srcId="{1AC61994-FDD3-4397-A410-3B9BDF1137A5}" destId="{D6566B4E-0800-4138-BF45-B4DBDBFBDBB5}" srcOrd="9" destOrd="0" presId="urn:microsoft.com/office/officeart/2005/8/layout/default"/>
    <dgm:cxn modelId="{A1F90096-0B8A-438E-AF55-3297D3570F8A}" type="presParOf" srcId="{1AC61994-FDD3-4397-A410-3B9BDF1137A5}" destId="{C61261E1-990D-494F-8A5A-09065E198C64}"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3D748-61E6-49AF-9D92-0048112D696B}">
      <dsp:nvSpPr>
        <dsp:cNvPr id="0" name=""/>
        <dsp:cNvSpPr/>
      </dsp:nvSpPr>
      <dsp:spPr>
        <a:xfrm>
          <a:off x="0" y="478512"/>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Emotion detection at retail displays</a:t>
          </a:r>
          <a:endParaRPr lang="en-US" sz="2600" kern="1200"/>
        </a:p>
      </dsp:txBody>
      <dsp:txXfrm>
        <a:off x="0" y="478512"/>
        <a:ext cx="3714749" cy="2228849"/>
      </dsp:txXfrm>
    </dsp:sp>
    <dsp:sp modelId="{C3311BE3-DEBF-4AFF-973C-2607D62BABE8}">
      <dsp:nvSpPr>
        <dsp:cNvPr id="0" name=""/>
        <dsp:cNvSpPr/>
      </dsp:nvSpPr>
      <dsp:spPr>
        <a:xfrm>
          <a:off x="4086225" y="478512"/>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Facial identification to find missing children</a:t>
          </a:r>
          <a:endParaRPr lang="en-US" sz="2600" kern="1200"/>
        </a:p>
      </dsp:txBody>
      <dsp:txXfrm>
        <a:off x="4086225" y="478512"/>
        <a:ext cx="3714749" cy="2228849"/>
      </dsp:txXfrm>
    </dsp:sp>
    <dsp:sp modelId="{9C6F9689-5F6A-4CF8-80D3-623A55ED0832}">
      <dsp:nvSpPr>
        <dsp:cNvPr id="0" name=""/>
        <dsp:cNvSpPr/>
      </dsp:nvSpPr>
      <dsp:spPr>
        <a:xfrm>
          <a:off x="8172449" y="478512"/>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Sentiment analysis to learn how customers feel</a:t>
          </a:r>
          <a:endParaRPr lang="en-US" sz="2600" kern="1200"/>
        </a:p>
      </dsp:txBody>
      <dsp:txXfrm>
        <a:off x="8172449" y="478512"/>
        <a:ext cx="3714749" cy="2228849"/>
      </dsp:txXfrm>
    </dsp:sp>
    <dsp:sp modelId="{E6781047-74C8-49A9-84A2-65CEF4E4DA20}">
      <dsp:nvSpPr>
        <dsp:cNvPr id="0" name=""/>
        <dsp:cNvSpPr/>
      </dsp:nvSpPr>
      <dsp:spPr>
        <a:xfrm>
          <a:off x="0" y="3078837"/>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dirty="0"/>
            <a:t>Facial detection to calculate the male/female ratio at a nightclub</a:t>
          </a:r>
          <a:endParaRPr lang="en-US" sz="2600" kern="1200" dirty="0"/>
        </a:p>
      </dsp:txBody>
      <dsp:txXfrm>
        <a:off x="0" y="3078837"/>
        <a:ext cx="3714749" cy="2228849"/>
      </dsp:txXfrm>
    </dsp:sp>
    <dsp:sp modelId="{549B1AB0-ADDB-4FD9-8CD6-DA86DFBFEB20}">
      <dsp:nvSpPr>
        <dsp:cNvPr id="0" name=""/>
        <dsp:cNvSpPr/>
      </dsp:nvSpPr>
      <dsp:spPr>
        <a:xfrm>
          <a:off x="4086225" y="3078837"/>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Language understanding to allow automated support bots to understand natural language</a:t>
          </a:r>
          <a:endParaRPr lang="en-US" sz="2600" kern="1200"/>
        </a:p>
      </dsp:txBody>
      <dsp:txXfrm>
        <a:off x="4086225" y="3078837"/>
        <a:ext cx="3714749" cy="2228849"/>
      </dsp:txXfrm>
    </dsp:sp>
    <dsp:sp modelId="{C61261E1-990D-494F-8A5A-09065E198C64}">
      <dsp:nvSpPr>
        <dsp:cNvPr id="0" name=""/>
        <dsp:cNvSpPr/>
      </dsp:nvSpPr>
      <dsp:spPr>
        <a:xfrm>
          <a:off x="8172449" y="3078837"/>
          <a:ext cx="3714749" cy="2228849"/>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rtl="0">
            <a:lnSpc>
              <a:spcPct val="90000"/>
            </a:lnSpc>
            <a:spcBef>
              <a:spcPct val="0"/>
            </a:spcBef>
            <a:spcAft>
              <a:spcPct val="35000"/>
            </a:spcAft>
            <a:buNone/>
          </a:pPr>
          <a:r>
            <a:rPr lang="en-US" sz="2600" kern="1200" baseline="0"/>
            <a:t>Object recognition to enable a blind person to read a menu</a:t>
          </a:r>
          <a:endParaRPr lang="en-US" sz="2600" kern="1200"/>
        </a:p>
      </dsp:txBody>
      <dsp:txXfrm>
        <a:off x="8172449" y="3078837"/>
        <a:ext cx="3714749" cy="222884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AI Immersion Workshop</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10/31/2017 10:50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AI Immersion Workshop</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10/31/2017 10:49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www.microsoft.com/cognitive-services/en-us/blucup-zero-keyboard"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www.microsoft.com/cognitive"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microsoft.com/cognitive"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3" Type="http://schemas.openxmlformats.org/officeDocument/2006/relationships/hyperlink" Target="https://www.microsoft.com/cognitive-services/en-us/vigiglobe-wizr" TargetMode="External"/><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483795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8121571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dirty="0"/>
              <a:t>Academic Knowledge API: </a:t>
            </a:r>
            <a:r>
              <a:rPr lang="en-US" sz="900" b="0" i="0" u="none" strike="noStrike" kern="1200" dirty="0">
                <a:solidFill>
                  <a:schemeClr val="tx1"/>
                </a:solidFill>
                <a:effectLst/>
                <a:latin typeface="Segoe UI Light" pitchFamily="34" charset="0"/>
                <a:ea typeface="+mn-ea"/>
                <a:cs typeface="+mn-cs"/>
              </a:rPr>
              <a:t>The Academic Knowledge API enable developers to interpret user queries for academic intent and retrieve rich entity information about research papers, authors, journals, conferences, and universities from the Microsoft Academic Graph (MAG).</a:t>
            </a:r>
            <a:r>
              <a:rPr lang="en-US" dirty="0"/>
              <a:t> </a:t>
            </a:r>
            <a:r>
              <a:rPr lang="en-US" sz="900" b="0" i="0" u="none" strike="noStrike" kern="1200" dirty="0">
                <a:solidFill>
                  <a:schemeClr val="tx1"/>
                </a:solidFill>
                <a:effectLst/>
                <a:latin typeface="Segoe UI Light" pitchFamily="34" charset="0"/>
                <a:ea typeface="+mn-ea"/>
                <a:cs typeface="+mn-cs"/>
              </a:rPr>
              <a:t>1. Developers can use this API to build search features such as the knowledge-based query auto-suggest and search results at  http://academic.microsoft.com.  </a:t>
            </a:r>
            <a:br>
              <a:rPr lang="en-US" sz="900" b="0" i="0" u="none" strike="noStrike" kern="1200" dirty="0">
                <a:solidFill>
                  <a:schemeClr val="tx1"/>
                </a:solidFill>
                <a:effectLst/>
                <a:latin typeface="Segoe UI Light" pitchFamily="34" charset="0"/>
                <a:ea typeface="+mn-ea"/>
                <a:cs typeface="+mn-cs"/>
              </a:rPr>
            </a:br>
            <a:r>
              <a:rPr lang="en-US" sz="900" b="0" i="0" u="none" strike="noStrike" kern="1200" dirty="0">
                <a:solidFill>
                  <a:schemeClr val="tx1"/>
                </a:solidFill>
                <a:effectLst/>
                <a:latin typeface="Segoe UI Light" pitchFamily="34" charset="0"/>
                <a:ea typeface="+mn-ea"/>
                <a:cs typeface="+mn-cs"/>
              </a:rPr>
              <a:t>2. Universities can retrieve analytics data about their researchers' publications, topics, and venues. 3. Conference organizers can analyze the citation patterns of their conference papers. 4. Data scientists and computer science researchers can develop new ranking and analysis approaches over a large heterogeneous network.</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A publication about our approach can be found here: http://research.microsoft.com/apps/pubs/default.aspx?id=246609  </a:t>
            </a:r>
            <a:r>
              <a:rPr lang="en-US" sz="900" b="0" i="0" u="none" strike="noStrike" kern="1200" dirty="0">
                <a:solidFill>
                  <a:schemeClr val="tx1"/>
                </a:solidFill>
                <a:effectLst/>
                <a:latin typeface="Segoe UI Light" pitchFamily="34" charset="0"/>
                <a:ea typeface="+mn-ea"/>
                <a:cs typeface="+mn-cs"/>
              </a:rPr>
              <a:t>The underlying data graph (Microsoft Academic Graph) is constructed over discovered academic papers on the web. The data is largely unstructured, of variable quality, and ambiguous.  We are constantly working to improve this data quality and to correctly aggregate the multiple instances of authors, papers, etc. into a single representative entity in the graph.       </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Knowledge Exploration Service API: </a:t>
            </a:r>
            <a:r>
              <a:rPr lang="en-US" sz="900" b="0" i="0" u="none" strike="noStrike" kern="1200" dirty="0">
                <a:solidFill>
                  <a:schemeClr val="tx1"/>
                </a:solidFill>
                <a:effectLst/>
                <a:latin typeface="Segoe UI Light" pitchFamily="34" charset="0"/>
                <a:ea typeface="+mn-ea"/>
                <a:cs typeface="+mn-cs"/>
              </a:rPr>
              <a:t>Enable interactive search experience over structured data via natural language.  Indexes customer's structured data (BYOD) with support for prefix completion.  Generates annotated interpretations/completions of natural language queries.</a:t>
            </a:r>
            <a:r>
              <a:rPr lang="en-US" dirty="0"/>
              <a:t> Publishers/libraries can use this to create interactive search over their publications similar to academic.microsoft.com.  Merchants can create interactive search experience to help users find and discover products.  Data owners can create systems that answer natural language user questions. </a:t>
            </a:r>
            <a:r>
              <a:rPr lang="en-US" sz="900" b="0" i="0" u="none" strike="noStrike" kern="1200" dirty="0">
                <a:solidFill>
                  <a:schemeClr val="tx1"/>
                </a:solidFill>
                <a:effectLst/>
                <a:latin typeface="Segoe UI Light" pitchFamily="34" charset="0"/>
                <a:ea typeface="+mn-ea"/>
                <a:cs typeface="+mn-cs"/>
              </a:rPr>
              <a:t>It works best when the structured data is clean and the natural language structure is simple and predictable.  Otherwise, customers will have to invest a bit of work to generate the structured data and author the grammar.  We are working on future components to simplify both authoring aspects.</a:t>
            </a:r>
            <a:r>
              <a:rPr lang="en-US" dirty="0"/>
              <a:t> </a:t>
            </a:r>
          </a:p>
          <a:p>
            <a:pPr marL="0" lvl="0" indent="0">
              <a:buFont typeface="Arial" panose="020B0604020202020204" pitchFamily="34" charset="0"/>
              <a:buNone/>
            </a:pP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b="1" dirty="0"/>
              <a:t>Entity</a:t>
            </a:r>
            <a:r>
              <a:rPr lang="en-US" b="1" baseline="0" dirty="0"/>
              <a:t> Linking Service API: </a:t>
            </a:r>
            <a:r>
              <a:rPr lang="en-US" sz="900" b="0" i="0" u="none" strike="noStrike" kern="1200" dirty="0">
                <a:solidFill>
                  <a:schemeClr val="tx1"/>
                </a:solidFill>
                <a:effectLst/>
                <a:latin typeface="Segoe UI Light" pitchFamily="34" charset="0"/>
                <a:ea typeface="+mn-ea"/>
                <a:cs typeface="+mn-cs"/>
              </a:rPr>
              <a:t> Given a specific paragraph of text within a document, the Entity Linking will recognize and identify each separate entity based on the context and linking the entity to </a:t>
            </a:r>
            <a:r>
              <a:rPr lang="en-US" sz="900" b="0" i="0" u="none" strike="noStrike" kern="1200" dirty="0" err="1">
                <a:solidFill>
                  <a:schemeClr val="tx1"/>
                </a:solidFill>
                <a:effectLst/>
                <a:latin typeface="Segoe UI Light" pitchFamily="34" charset="0"/>
                <a:ea typeface="+mn-ea"/>
                <a:cs typeface="+mn-cs"/>
              </a:rPr>
              <a:t>wikipedia</a:t>
            </a:r>
            <a:r>
              <a:rPr lang="en-US" sz="900" b="0" i="0" u="none" strike="noStrike" kern="1200" dirty="0">
                <a:solidFill>
                  <a:schemeClr val="tx1"/>
                </a:solidFill>
                <a:effectLst/>
                <a:latin typeface="Segoe UI Light" pitchFamily="34" charset="0"/>
                <a:ea typeface="+mn-ea"/>
                <a:cs typeface="+mn-cs"/>
              </a:rPr>
              <a:t>.</a:t>
            </a:r>
            <a:r>
              <a:rPr lang="en-US" dirty="0"/>
              <a:t> Use cases: </a:t>
            </a:r>
            <a:r>
              <a:rPr lang="en-US" sz="900" b="0" i="0" u="none" strike="noStrike" kern="1200" dirty="0">
                <a:solidFill>
                  <a:schemeClr val="tx1"/>
                </a:solidFill>
                <a:effectLst/>
                <a:latin typeface="Segoe UI Light" pitchFamily="34" charset="0"/>
                <a:ea typeface="+mn-ea"/>
                <a:cs typeface="+mn-cs"/>
              </a:rPr>
              <a:t>A news agency would use this to analysis their news article to create relations between articles, a news agency would use this to generate tags for article and make recommendation for reader, a company would use this to track the PR articles mentioned it and product comments to track customer feedback. </a:t>
            </a:r>
            <a:r>
              <a:rPr lang="en-US" baseline="0" dirty="0"/>
              <a:t>We also have SDKs available for Entity Linking.</a:t>
            </a:r>
            <a:endParaRPr lang="en-US" dirty="0"/>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2614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4861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The Search APIs provide access to the search technology that power Bing.com and a long list of 1st-party (Office, Cortana, Xbox, Edge) and 3rd-party (AOL, Apple, Amazon, Yahoo etc.) partners. In total, we have 4 Search APIs for web, image, video and news search. In addition we provide access to our Autosuggest (type-ahead) and Spell Check services.</a:t>
            </a:r>
            <a:r>
              <a:rPr lang="en-US" dirty="0"/>
              <a:t> </a:t>
            </a:r>
          </a:p>
          <a:p>
            <a:pPr marL="0" lvl="0" indent="0">
              <a:buFont typeface="Arial" panose="020B0604020202020204" pitchFamily="34" charset="0"/>
              <a:buNone/>
            </a:pPr>
            <a:endParaRPr lang="en-US" b="0" baseline="0" dirty="0"/>
          </a:p>
          <a:p>
            <a:pPr marL="0" lvl="0" indent="0">
              <a:buFont typeface="Arial" panose="020B0604020202020204" pitchFamily="34" charset="0"/>
              <a:buNone/>
            </a:pPr>
            <a:r>
              <a:rPr lang="en-US" b="1" baseline="0" dirty="0"/>
              <a:t>Bing Web Search API: </a:t>
            </a:r>
            <a:r>
              <a:rPr lang="en-US" sz="900" b="0" i="0" u="none" strike="noStrike" kern="1200" baseline="0" dirty="0">
                <a:solidFill>
                  <a:schemeClr val="tx1"/>
                </a:solidFill>
                <a:effectLst/>
                <a:latin typeface="Segoe UI Light" pitchFamily="34" charset="0"/>
                <a:ea typeface="+mn-ea"/>
                <a:cs typeface="+mn-cs"/>
              </a:rPr>
              <a:t>is th</a:t>
            </a:r>
            <a:r>
              <a:rPr lang="en-US" sz="900" b="0" i="0" u="none" strike="noStrike" kern="1200" dirty="0">
                <a:solidFill>
                  <a:schemeClr val="tx1"/>
                </a:solidFill>
                <a:effectLst/>
                <a:latin typeface="Segoe UI Light" pitchFamily="34" charset="0"/>
                <a:ea typeface="+mn-ea"/>
                <a:cs typeface="+mn-cs"/>
              </a:rPr>
              <a:t>e main Search API. With one programmatic call, the user can get back relevant webpage, image, video, and news results. It's equivalent to searching in the web vertical in bing.com. The Search APIs provide the power of the Bing Search engine to developers. You get access to many of the latest and greatest capabilities the bing.com site has to offer, in the form of an API. It's the same architecture stack so it's a powerful way to bring the knowledge and intelligence of the search engine to your own experience.</a:t>
            </a:r>
            <a:r>
              <a:rPr lang="en-US" dirty="0"/>
              <a:t> </a:t>
            </a:r>
            <a:r>
              <a:rPr lang="en-US" sz="900" b="0" i="0" u="none" strike="noStrike" kern="1200" dirty="0">
                <a:solidFill>
                  <a:schemeClr val="tx1"/>
                </a:solidFill>
                <a:effectLst/>
                <a:latin typeface="Segoe UI Light" pitchFamily="34" charset="0"/>
                <a:ea typeface="+mn-ea"/>
                <a:cs typeface="+mn-cs"/>
              </a:rPr>
              <a:t>The API is built directly on top of the entire Bing stack- you get the quality, relevance, performance and continuous improvements that the rest of the site gets. Similar to Bing.com- tail queries, or obscure terms may have limited results. We're always working to improve the edge cases though and API users will benefit from that.</a:t>
            </a:r>
            <a:r>
              <a:rPr lang="en-US" dirty="0"/>
              <a:t> </a:t>
            </a:r>
          </a:p>
          <a:p>
            <a:pPr marL="0" lvl="0" indent="0">
              <a:buFont typeface="Arial" panose="020B0604020202020204" pitchFamily="34" charset="0"/>
              <a:buNone/>
            </a:pPr>
            <a:endParaRPr lang="en-US" b="0" baseline="0"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666894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62020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Here’s a preview of the Seeing AI app, which started as a research project that helps people who are visually impaired or blind to understand who and what is around them. </a:t>
            </a:r>
          </a:p>
          <a:p>
            <a:endParaRPr lang="en-US" dirty="0"/>
          </a:p>
          <a:p>
            <a:pPr>
              <a:spcAft>
                <a:spcPts val="1800"/>
              </a:spcAft>
            </a:pPr>
            <a:r>
              <a:rPr lang="en-US" sz="900" dirty="0">
                <a:solidFill>
                  <a:schemeClr val="bg1"/>
                </a:solidFill>
              </a:rPr>
              <a:t>The app will use computer vision, image &amp; speech recognition, natural language processing and machine learning from Microsoft Cognitive Services.</a:t>
            </a:r>
            <a:r>
              <a:rPr lang="en-US" sz="900" baseline="0" dirty="0">
                <a:solidFill>
                  <a:schemeClr val="bg1"/>
                </a:solidFill>
              </a:rPr>
              <a:t> </a:t>
            </a:r>
            <a:r>
              <a:rPr lang="en-US" sz="900" dirty="0">
                <a:solidFill>
                  <a:schemeClr val="bg1"/>
                </a:solidFill>
              </a:rPr>
              <a:t>The app is under development and is not available today but it shows what’s possible with the APIs. </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76899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16678091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err="1">
                <a:solidFill>
                  <a:schemeClr val="tx1"/>
                </a:solidFill>
                <a:effectLst/>
                <a:latin typeface="Segoe UI Light" pitchFamily="34" charset="0"/>
                <a:ea typeface="+mn-ea"/>
                <a:cs typeface="+mn-cs"/>
                <a:hlinkClick r:id="rId3"/>
              </a:rPr>
              <a:t>Vigiglobe</a:t>
            </a:r>
            <a:endParaRPr lang="en-US" sz="900" kern="1200" dirty="0">
              <a:solidFill>
                <a:schemeClr val="tx1"/>
              </a:solidFill>
              <a:effectLst/>
              <a:latin typeface="Segoe UI Light" pitchFamily="34" charset="0"/>
              <a:ea typeface="+mn-ea"/>
              <a:cs typeface="+mn-cs"/>
            </a:endParaRPr>
          </a:p>
          <a:p>
            <a:r>
              <a:rPr lang="en-US" sz="900" kern="1200" dirty="0" err="1">
                <a:solidFill>
                  <a:schemeClr val="tx1"/>
                </a:solidFill>
                <a:effectLst/>
                <a:latin typeface="Segoe UI Light" pitchFamily="34" charset="0"/>
                <a:ea typeface="+mn-ea"/>
                <a:cs typeface="+mn-cs"/>
              </a:rPr>
              <a:t>Vigiglobe</a:t>
            </a:r>
            <a:r>
              <a:rPr lang="en-US" sz="900" kern="1200" dirty="0">
                <a:solidFill>
                  <a:schemeClr val="tx1"/>
                </a:solidFill>
                <a:effectLst/>
                <a:latin typeface="Segoe UI Light" pitchFamily="34" charset="0"/>
                <a:ea typeface="+mn-ea"/>
                <a:cs typeface="+mn-cs"/>
              </a:rPr>
              <a:t> saw an opportunity to analyze not only what was being said on social media, but also the context in which it was being discussed. The team created proprietary algorithms to accurately interpret and contextualize social media messages in real time. Using the Computer Vision API of Microsoft </a:t>
            </a: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573198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err="1">
                <a:solidFill>
                  <a:schemeClr val="tx1"/>
                </a:solidFill>
                <a:effectLst/>
                <a:latin typeface="Segoe UI Light" pitchFamily="34" charset="0"/>
                <a:ea typeface="+mn-ea"/>
                <a:cs typeface="+mn-cs"/>
                <a:hlinkClick r:id="rId3"/>
              </a:rPr>
              <a:t>Blucup</a:t>
            </a:r>
            <a:endParaRPr lang="en-US" dirty="0">
              <a:effectLst/>
            </a:endParaRPr>
          </a:p>
          <a:p>
            <a:r>
              <a:rPr lang="en-US" sz="900" kern="1200" dirty="0">
                <a:solidFill>
                  <a:schemeClr val="tx1"/>
                </a:solidFill>
                <a:effectLst/>
                <a:latin typeface="Segoe UI Light" pitchFamily="34" charset="0"/>
                <a:ea typeface="+mn-ea"/>
                <a:cs typeface="+mn-cs"/>
              </a:rPr>
              <a:t>Finland-based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was on a mission to solve a common problem: how can salespeople capture data while on the go? The company developed the Zero Keyboard app, which sales reps could use to record customer information quickly and add it automatically to their customer relationship management (CRM) systems using touch gestures, voice, and pictures. Using the Speech and Computer Vision APIs from Microsoft Cognitive Services, </a:t>
            </a:r>
            <a:r>
              <a:rPr lang="en-US" sz="900" kern="1200" dirty="0" err="1">
                <a:solidFill>
                  <a:schemeClr val="tx1"/>
                </a:solidFill>
                <a:effectLst/>
                <a:latin typeface="Segoe UI Light" pitchFamily="34" charset="0"/>
                <a:ea typeface="+mn-ea"/>
                <a:cs typeface="+mn-cs"/>
              </a:rPr>
              <a:t>Blucup</a:t>
            </a:r>
            <a:r>
              <a:rPr lang="en-US" sz="900" kern="1200" dirty="0">
                <a:solidFill>
                  <a:schemeClr val="tx1"/>
                </a:solidFill>
                <a:effectLst/>
                <a:latin typeface="Segoe UI Light" pitchFamily="34" charset="0"/>
                <a:ea typeface="+mn-ea"/>
                <a:cs typeface="+mn-cs"/>
              </a:rPr>
              <a:t> provides customers with accurate results and rich features—all while speeding development internally.</a:t>
            </a:r>
          </a:p>
          <a:p>
            <a:r>
              <a:rPr lang="en-US" sz="900" kern="1200" dirty="0">
                <a:solidFill>
                  <a:schemeClr val="tx1"/>
                </a:solidFill>
                <a:effectLst/>
                <a:latin typeface="Segoe UI Light" pitchFamily="34" charset="0"/>
                <a:ea typeface="+mn-ea"/>
                <a:cs typeface="+mn-cs"/>
              </a:rPr>
              <a:t>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530351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Pricing – preview pricing is subject to change; free tier available</a:t>
            </a:r>
          </a:p>
          <a:p>
            <a:endParaRPr lang="en-US" dirty="0"/>
          </a:p>
          <a:p>
            <a:r>
              <a:rPr lang="en-US" dirty="0"/>
              <a:t>Access to strong documentation,</a:t>
            </a:r>
            <a:r>
              <a:rPr lang="en-US" baseline="0" dirty="0"/>
              <a:t> sample code and community resources is critical for developers to be able to understand and become users of Cognitive Services.  Customize these links based on your own resources or use the ones listed here.  </a:t>
            </a:r>
          </a:p>
          <a:p>
            <a:endParaRPr lang="en-US" baseline="0" dirty="0"/>
          </a:p>
          <a:p>
            <a:endParaRPr lang="en-US" baseline="0" dirty="0"/>
          </a:p>
          <a:p>
            <a:endParaRPr lang="en-US" dirty="0"/>
          </a:p>
        </p:txBody>
      </p:sp>
    </p:spTree>
    <p:extLst>
      <p:ext uri="{BB962C8B-B14F-4D97-AF65-F5344CB8AC3E}">
        <p14:creationId xmlns:p14="http://schemas.microsoft.com/office/powerpoint/2010/main" val="247551811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0756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67409521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873329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66119989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7582293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523192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423913216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2717616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7144903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426075748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1655010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1918260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7417859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3423213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10/31/2017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276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defTabSz="932290" fontAlgn="base">
              <a:spcBef>
                <a:spcPct val="0"/>
              </a:spcBef>
              <a:spcAft>
                <a:spcPct val="0"/>
              </a:spcAft>
            </a:pPr>
            <a:r>
              <a:rPr lang="en-US" sz="2040" dirty="0">
                <a:ea typeface="Segoe UI" pitchFamily="34" charset="0"/>
                <a:cs typeface="Segoe UI" pitchFamily="34" charset="0"/>
              </a:rPr>
              <a:t>Databases vary in their commitment to JSON data model</a:t>
            </a:r>
          </a:p>
          <a:p>
            <a:pPr lvl="1" defTabSz="932290" fontAlgn="base">
              <a:spcBef>
                <a:spcPct val="0"/>
              </a:spcBef>
              <a:spcAft>
                <a:spcPct val="0"/>
              </a:spcAft>
            </a:pPr>
            <a:r>
              <a:rPr lang="en-US" sz="1632" dirty="0">
                <a:ea typeface="Segoe UI" pitchFamily="34" charset="0"/>
                <a:cs typeface="Segoe UI" pitchFamily="34" charset="0"/>
              </a:rPr>
              <a:t>Relational stores – Require schema, indices &amp; OR mapping; great query</a:t>
            </a:r>
          </a:p>
          <a:p>
            <a:pPr lvl="1" defTabSz="932290" fontAlgn="base">
              <a:spcBef>
                <a:spcPct val="0"/>
              </a:spcBef>
              <a:spcAft>
                <a:spcPct val="0"/>
              </a:spcAft>
            </a:pPr>
            <a:r>
              <a:rPr lang="en-US" sz="1632" dirty="0">
                <a:ea typeface="Segoe UI" pitchFamily="34" charset="0"/>
                <a:cs typeface="Segoe UI" pitchFamily="34" charset="0"/>
              </a:rPr>
              <a:t>Key-Value stores – Schema-free; values are opaque; poor query</a:t>
            </a:r>
          </a:p>
          <a:p>
            <a:pPr marL="466298" lvl="1" indent="0" defTabSz="932290" fontAlgn="base">
              <a:spcBef>
                <a:spcPct val="0"/>
              </a:spcBef>
              <a:spcAft>
                <a:spcPct val="0"/>
              </a:spcAft>
              <a:buNone/>
            </a:pPr>
            <a:endParaRPr lang="en-US" sz="1632" dirty="0">
              <a:ea typeface="Segoe UI" pitchFamily="34" charset="0"/>
              <a:cs typeface="Segoe UI" pitchFamily="34" charset="0"/>
            </a:endParaRPr>
          </a:p>
          <a:p>
            <a:pPr defTabSz="932290" fontAlgn="base">
              <a:spcBef>
                <a:spcPct val="0"/>
              </a:spcBef>
              <a:spcAft>
                <a:spcPct val="0"/>
              </a:spcAft>
            </a:pPr>
            <a:r>
              <a:rPr lang="en-US" sz="2040" dirty="0">
                <a:ea typeface="Segoe UI" pitchFamily="34" charset="0"/>
                <a:cs typeface="Segoe UI" pitchFamily="34" charset="0"/>
              </a:rPr>
              <a:t>DocumentDB - Deep commitment to the JSON data model &amp; JavaScript directly within the database engine</a:t>
            </a:r>
          </a:p>
          <a:p>
            <a:pPr lvl="1" defTabSz="932290" fontAlgn="base">
              <a:spcBef>
                <a:spcPct val="0"/>
              </a:spcBef>
              <a:spcAft>
                <a:spcPct val="0"/>
              </a:spcAft>
            </a:pPr>
            <a:r>
              <a:rPr lang="en-US" sz="1632" dirty="0">
                <a:ea typeface="Segoe UI" pitchFamily="34" charset="0"/>
                <a:cs typeface="Segoe UI" pitchFamily="34" charset="0"/>
              </a:rPr>
              <a:t>Automatic indexing of documents without requiring schema or secondary indices</a:t>
            </a:r>
          </a:p>
          <a:p>
            <a:pPr lvl="1" defTabSz="932290" fontAlgn="base">
              <a:spcBef>
                <a:spcPct val="0"/>
              </a:spcBef>
              <a:spcAft>
                <a:spcPct val="0"/>
              </a:spcAft>
            </a:pPr>
            <a:r>
              <a:rPr lang="en-US" sz="1632" dirty="0">
                <a:ea typeface="Segoe UI" pitchFamily="34" charset="0"/>
                <a:cs typeface="Segoe UI" pitchFamily="34" charset="0"/>
              </a:rPr>
              <a:t>SQL query dialect rooted in JSON; extensible via JavaScript</a:t>
            </a:r>
          </a:p>
          <a:p>
            <a:pPr lvl="1" defTabSz="932290" fontAlgn="base">
              <a:spcBef>
                <a:spcPct val="0"/>
              </a:spcBef>
              <a:spcAft>
                <a:spcPct val="0"/>
              </a:spcAft>
            </a:pPr>
            <a:r>
              <a:rPr lang="en-US" sz="1632" dirty="0">
                <a:ea typeface="Segoe UI" pitchFamily="34" charset="0"/>
                <a:cs typeface="Segoe UI" pitchFamily="34" charset="0"/>
              </a:rPr>
              <a:t>Efficient execution of application logic with (JavaScript) language integrated database transactions</a:t>
            </a:r>
          </a:p>
          <a:p>
            <a:pPr lvl="1" defTabSz="932290" fontAlgn="base">
              <a:spcBef>
                <a:spcPct val="0"/>
              </a:spcBef>
              <a:spcAft>
                <a:spcPct val="0"/>
              </a:spcAft>
            </a:pPr>
            <a:r>
              <a:rPr lang="en-US" sz="1632" dirty="0">
                <a:ea typeface="Segoe UI" pitchFamily="34" charset="0"/>
                <a:cs typeface="Segoe UI" pitchFamily="34" charset="0"/>
              </a:rPr>
              <a:t>Minimal impedance mismatch between the programming languages and the database type systems</a:t>
            </a:r>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D3165507-753C-4AA4-A945-975B3E06CA67}" type="slidenum">
              <a:rPr lang="en-US" smtClean="0"/>
              <a:pPr/>
              <a:t>122</a:t>
            </a:fld>
            <a:endParaRPr lang="en-US"/>
          </a:p>
        </p:txBody>
      </p:sp>
    </p:spTree>
    <p:extLst>
      <p:ext uri="{BB962C8B-B14F-4D97-AF65-F5344CB8AC3E}">
        <p14:creationId xmlns:p14="http://schemas.microsoft.com/office/powerpoint/2010/main" val="177679586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165507-753C-4AA4-A945-975B3E06CA67}" type="slidenum">
              <a:rPr lang="en-US" smtClean="0"/>
              <a:pPr/>
              <a:t>123</a:t>
            </a:fld>
            <a:endParaRPr lang="en-US"/>
          </a:p>
        </p:txBody>
      </p:sp>
    </p:spTree>
    <p:extLst>
      <p:ext uri="{BB962C8B-B14F-4D97-AF65-F5344CB8AC3E}">
        <p14:creationId xmlns:p14="http://schemas.microsoft.com/office/powerpoint/2010/main" val="258224317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27F603A-779F-4101-9B83-C34650C566A7}"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83765822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125</a:t>
            </a:fld>
            <a:endParaRPr lang="en-US" dirty="0"/>
          </a:p>
        </p:txBody>
      </p:sp>
      <p:sp>
        <p:nvSpPr>
          <p:cNvPr id="10" name="Date Placeholder 9"/>
          <p:cNvSpPr>
            <a:spLocks noGrp="1"/>
          </p:cNvSpPr>
          <p:nvPr>
            <p:ph type="dt" idx="13"/>
          </p:nvPr>
        </p:nvSpPr>
        <p:spPr/>
        <p:txBody>
          <a:bodyPr/>
          <a:lstStyle/>
          <a:p>
            <a:fld id="{E45DD59A-D9AD-4C82-9DE1-A42A8DB4D1E1}" type="datetime8">
              <a:rPr lang="en-US" smtClean="0"/>
              <a:t>10/31/2017 10:49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r>
              <a:rPr lang="en-US" dirty="0"/>
              <a:t>AI Immersion Workshop</a:t>
            </a:r>
          </a:p>
        </p:txBody>
      </p:sp>
    </p:spTree>
    <p:extLst>
      <p:ext uri="{BB962C8B-B14F-4D97-AF65-F5344CB8AC3E}">
        <p14:creationId xmlns:p14="http://schemas.microsoft.com/office/powerpoint/2010/main" val="28688642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126</a:t>
            </a:fld>
            <a:endParaRPr lang="en-US" dirty="0"/>
          </a:p>
        </p:txBody>
      </p:sp>
      <p:sp>
        <p:nvSpPr>
          <p:cNvPr id="10" name="Date Placeholder 9"/>
          <p:cNvSpPr>
            <a:spLocks noGrp="1"/>
          </p:cNvSpPr>
          <p:nvPr>
            <p:ph type="dt" idx="13"/>
          </p:nvPr>
        </p:nvSpPr>
        <p:spPr/>
        <p:txBody>
          <a:bodyPr/>
          <a:lstStyle/>
          <a:p>
            <a:fld id="{E45DD59A-D9AD-4C82-9DE1-A42A8DB4D1E1}" type="datetime8">
              <a:rPr lang="en-US" smtClean="0"/>
              <a:t>10/31/2017 10:49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Header Placeholder 4"/>
          <p:cNvSpPr>
            <a:spLocks noGrp="1"/>
          </p:cNvSpPr>
          <p:nvPr>
            <p:ph type="hdr" sz="quarter" idx="15"/>
          </p:nvPr>
        </p:nvSpPr>
        <p:spPr/>
        <p:txBody>
          <a:bodyPr/>
          <a:lstStyle/>
          <a:p>
            <a:r>
              <a:rPr lang="en-US" dirty="0"/>
              <a:t>AI Immersion Workshop</a:t>
            </a:r>
          </a:p>
        </p:txBody>
      </p:sp>
    </p:spTree>
    <p:extLst>
      <p:ext uri="{BB962C8B-B14F-4D97-AF65-F5344CB8AC3E}">
        <p14:creationId xmlns:p14="http://schemas.microsoft.com/office/powerpoint/2010/main" val="243453231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AI Immersion Workshop</a:t>
            </a: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13071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12585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883141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310509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885699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7523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772EAE-EF09-4CFC-9513-4CA89B040EC9}"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010781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79660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58773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855406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9779361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8882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414535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3113958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400013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AI Immersion Workshop</a:t>
            </a: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85511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8B44C4B-E218-4158-810E-47EF8FD635FD}"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73379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927439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10/31/2017 10:49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AI Immersion Workshop</a:t>
            </a:r>
          </a:p>
        </p:txBody>
      </p:sp>
    </p:spTree>
    <p:extLst>
      <p:ext uri="{BB962C8B-B14F-4D97-AF65-F5344CB8AC3E}">
        <p14:creationId xmlns:p14="http://schemas.microsoft.com/office/powerpoint/2010/main" val="1071617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kern="1200" dirty="0">
                <a:solidFill>
                  <a:schemeClr val="tx1"/>
                </a:solidFill>
                <a:effectLst/>
                <a:latin typeface="Segoe UI Light" pitchFamily="34" charset="0"/>
                <a:ea typeface="+mn-ea"/>
                <a:cs typeface="+mn-cs"/>
              </a:rPr>
              <a:t>This slide is required. </a:t>
            </a:r>
            <a:r>
              <a:rPr lang="en-US" sz="900" b="1" u="sng" kern="1200" dirty="0">
                <a:solidFill>
                  <a:schemeClr val="tx1"/>
                </a:solidFill>
                <a:effectLst/>
                <a:latin typeface="Segoe UI Light" pitchFamily="34" charset="0"/>
                <a:ea typeface="+mn-ea"/>
                <a:cs typeface="+mn-cs"/>
              </a:rPr>
              <a:t>Do NOT delete</a:t>
            </a:r>
            <a:r>
              <a:rPr lang="en-US" sz="900" b="1" kern="1200" dirty="0">
                <a:solidFill>
                  <a:schemeClr val="tx1"/>
                </a:solidFill>
                <a:effectLst/>
                <a:latin typeface="Segoe UI Light" pitchFamily="34" charset="0"/>
                <a:ea typeface="+mn-ea"/>
                <a:cs typeface="+mn-cs"/>
              </a:rPr>
              <a:t>. This should be the first slide after your Title Slide.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t>
            </a:r>
          </a:p>
          <a:p>
            <a:pPr lvl="1"/>
            <a:r>
              <a:rPr lang="en-US" sz="900" kern="1200" dirty="0">
                <a:solidFill>
                  <a:schemeClr val="tx1"/>
                </a:solidFill>
                <a:effectLst/>
                <a:latin typeface="Segoe UI Light" pitchFamily="34" charset="0"/>
                <a:ea typeface="+mn-ea"/>
                <a:cs typeface="+mn-cs"/>
              </a:rPr>
              <a:t>This slide should describe what your goals are for this session. This information lets your audience know what you are trying to accomplish with your talk or tutorial—</a:t>
            </a:r>
            <a:r>
              <a:rPr lang="en-US" sz="900" kern="1200" dirty="0" err="1">
                <a:solidFill>
                  <a:schemeClr val="tx1"/>
                </a:solidFill>
                <a:effectLst/>
                <a:latin typeface="Segoe UI Light" pitchFamily="34" charset="0"/>
                <a:ea typeface="+mn-ea"/>
                <a:cs typeface="+mn-cs"/>
              </a:rPr>
              <a:t>ie</a:t>
            </a:r>
            <a:r>
              <a:rPr lang="en-US" sz="900" kern="1200" dirty="0">
                <a:solidFill>
                  <a:schemeClr val="tx1"/>
                </a:solidFill>
                <a:effectLst/>
                <a:latin typeface="Segoe UI Light" pitchFamily="34" charset="0"/>
                <a:ea typeface="+mn-ea"/>
                <a:cs typeface="+mn-cs"/>
              </a:rPr>
              <a:t>, what value will attendees get by investing 25 minutes or 2 hours of their time listening to you. </a:t>
            </a:r>
          </a:p>
          <a:p>
            <a:pPr lvl="1"/>
            <a:r>
              <a:rPr lang="en-US" sz="900" b="1" kern="1200" dirty="0">
                <a:solidFill>
                  <a:schemeClr val="tx1"/>
                </a:solidFill>
                <a:effectLst/>
                <a:latin typeface="Segoe UI Light" pitchFamily="34" charset="0"/>
                <a:ea typeface="+mn-ea"/>
                <a:cs typeface="+mn-cs"/>
              </a:rPr>
              <a:t>You should not spend more than 1 minute presenting this slide.</a:t>
            </a:r>
            <a:endParaRPr lang="en-US" sz="900" kern="1200" dirty="0">
              <a:solidFill>
                <a:schemeClr val="tx1"/>
              </a:solidFill>
              <a:effectLst/>
              <a:latin typeface="Segoe UI Light" pitchFamily="34" charset="0"/>
              <a:ea typeface="+mn-ea"/>
              <a:cs typeface="+mn-cs"/>
            </a:endParaRPr>
          </a:p>
          <a:p>
            <a:pPr lvl="1"/>
            <a:r>
              <a:rPr lang="en-US" sz="900" b="1" kern="1200" dirty="0">
                <a:solidFill>
                  <a:schemeClr val="tx1"/>
                </a:solidFill>
                <a:effectLst/>
                <a:latin typeface="Segoe UI Light" pitchFamily="34" charset="0"/>
                <a:ea typeface="+mn-ea"/>
                <a:cs typeface="+mn-cs"/>
              </a:rPr>
              <a:t>General examples of session goals </a:t>
            </a:r>
            <a:r>
              <a:rPr lang="en-US" sz="900" b="1" i="1" kern="1200" dirty="0">
                <a:solidFill>
                  <a:schemeClr val="tx1"/>
                </a:solidFill>
                <a:effectLst/>
                <a:latin typeface="Segoe UI Light" pitchFamily="34" charset="0"/>
                <a:ea typeface="+mn-ea"/>
                <a:cs typeface="+mn-cs"/>
              </a:rPr>
              <a:t>could</a:t>
            </a:r>
            <a:r>
              <a:rPr lang="en-US" sz="900" b="1" kern="1200" dirty="0">
                <a:solidFill>
                  <a:schemeClr val="tx1"/>
                </a:solidFill>
                <a:effectLst/>
                <a:latin typeface="Segoe UI Light" pitchFamily="34" charset="0"/>
                <a:ea typeface="+mn-ea"/>
                <a:cs typeface="+mn-cs"/>
              </a:rPr>
              <a:t> be (you will have to create your own specific goals):</a:t>
            </a:r>
            <a:endParaRPr lang="en-US" sz="900" kern="1200" dirty="0">
              <a:solidFill>
                <a:schemeClr val="tx1"/>
              </a:solidFill>
              <a:effectLst/>
              <a:latin typeface="Segoe UI Light" pitchFamily="34" charset="0"/>
              <a:ea typeface="+mn-ea"/>
              <a:cs typeface="+mn-cs"/>
            </a:endParaRPr>
          </a:p>
          <a:p>
            <a:pPr lvl="2"/>
            <a:r>
              <a:rPr lang="en-US" sz="900" kern="1200" dirty="0">
                <a:solidFill>
                  <a:schemeClr val="tx1"/>
                </a:solidFill>
                <a:effectLst/>
                <a:latin typeface="Segoe UI Light" pitchFamily="34" charset="0"/>
                <a:ea typeface="+mn-ea"/>
                <a:cs typeface="+mn-cs"/>
              </a:rPr>
              <a:t>Introduce a new technique or approach to solve a customer problem</a:t>
            </a:r>
          </a:p>
          <a:p>
            <a:pPr lvl="2"/>
            <a:r>
              <a:rPr lang="en-US" sz="900" kern="1200" dirty="0">
                <a:solidFill>
                  <a:schemeClr val="tx1"/>
                </a:solidFill>
                <a:effectLst/>
                <a:latin typeface="Segoe UI Light" pitchFamily="34" charset="0"/>
                <a:ea typeface="+mn-ea"/>
                <a:cs typeface="+mn-cs"/>
              </a:rPr>
              <a:t>Compare two approaches and explain why one is superior</a:t>
            </a:r>
          </a:p>
          <a:p>
            <a:pPr lvl="2"/>
            <a:r>
              <a:rPr lang="en-US" sz="900" kern="1200" dirty="0">
                <a:solidFill>
                  <a:schemeClr val="tx1"/>
                </a:solidFill>
                <a:effectLst/>
                <a:latin typeface="Segoe UI Light" pitchFamily="34" charset="0"/>
                <a:ea typeface="+mn-ea"/>
                <a:cs typeface="+mn-cs"/>
              </a:rPr>
              <a:t>Describe a project and the learnings that audience members can apply from it</a:t>
            </a:r>
          </a:p>
          <a:p>
            <a:pPr lvl="2"/>
            <a:r>
              <a:rPr lang="en-US" sz="900" kern="1200" dirty="0">
                <a:solidFill>
                  <a:schemeClr val="tx1"/>
                </a:solidFill>
                <a:effectLst/>
                <a:latin typeface="Segoe UI Light" pitchFamily="34" charset="0"/>
                <a:ea typeface="+mn-ea"/>
                <a:cs typeface="+mn-cs"/>
              </a:rPr>
              <a:t>Teach audience members how to use a specific technology</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10/31/2017 10:49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AI Immersion Workshop</a:t>
            </a:r>
          </a:p>
        </p:txBody>
      </p:sp>
    </p:spTree>
    <p:extLst>
      <p:ext uri="{BB962C8B-B14F-4D97-AF65-F5344CB8AC3E}">
        <p14:creationId xmlns:p14="http://schemas.microsoft.com/office/powerpoint/2010/main" val="42746708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9F26854-F9AE-4E32-B2A5-59EE421C280D}"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013795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your bot code needs to be in a publicly-accessible URL</a:t>
            </a:r>
          </a:p>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283696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replace screenshot</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22965423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77551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24786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10/31/2017 10:49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8261141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10/31/2017 10:49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377529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974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10/31/2017 10:49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18052593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
        <p:nvSpPr>
          <p:cNvPr id="10" name="Date Placeholder 9"/>
          <p:cNvSpPr>
            <a:spLocks noGrp="1"/>
          </p:cNvSpPr>
          <p:nvPr>
            <p:ph type="dt" idx="13"/>
          </p:nvPr>
        </p:nvSpPr>
        <p:spPr/>
        <p:txBody>
          <a:bodyPr/>
          <a:lstStyle/>
          <a:p>
            <a:fld id="{6108602D-D426-4C00-B215-BFA18C076426}" type="datetime8">
              <a:rPr lang="en-US" smtClean="0">
                <a:solidFill>
                  <a:prstClr val="black"/>
                </a:solidFill>
              </a:rPr>
              <a:pPr/>
              <a:t>10/31/2017 10:49 AM</a:t>
            </a:fld>
            <a:endParaRPr lang="en-US" dirty="0">
              <a:solidFill>
                <a:prstClr val="black"/>
              </a:solidFill>
            </a:endParaRPr>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solidFill>
                <a:prstClr val="black"/>
              </a:solidFill>
            </a:endParaRPr>
          </a:p>
        </p:txBody>
      </p:sp>
    </p:spTree>
    <p:extLst>
      <p:ext uri="{BB962C8B-B14F-4D97-AF65-F5344CB8AC3E}">
        <p14:creationId xmlns:p14="http://schemas.microsoft.com/office/powerpoint/2010/main" val="317781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649855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80FA1D-CBE6-49A3-9090-C2750AA46FC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6443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1" dirty="0" err="1"/>
              <a:t>dialogData</a:t>
            </a:r>
            <a:r>
              <a:rPr lang="en-US" sz="2800" dirty="0"/>
              <a:t> </a:t>
            </a:r>
          </a:p>
          <a:p>
            <a:pPr lvl="1"/>
            <a:r>
              <a:rPr lang="en-US" sz="1601" dirty="0"/>
              <a:t>Persists information for a single dialog instance. This is essential for storing temporary information in between the steps of a waterfall.</a:t>
            </a:r>
          </a:p>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85002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https://docs.botframework.com/en-us/technical-faq/#where-is-conversation-state-stored</a:t>
            </a:r>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531851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https://docs.botframework.com/en-us/csharp/builder/sdkreference/forms.html:</a:t>
            </a:r>
          </a:p>
          <a:p>
            <a:endParaRPr lang="en-US" dirty="0"/>
          </a:p>
          <a:p>
            <a:r>
              <a:rPr lang="en-US" dirty="0">
                <a:effectLst/>
              </a:rPr>
              <a:t>At this point, the form is completed and will be returned to the parent dialog. Throughout this interaction you can see that the automatically generated conversation:</a:t>
            </a:r>
          </a:p>
          <a:p>
            <a:r>
              <a:rPr lang="en-US" dirty="0">
                <a:effectLst/>
              </a:rPr>
              <a:t>Provided clear guidance and help</a:t>
            </a:r>
          </a:p>
          <a:p>
            <a:r>
              <a:rPr lang="en-US" dirty="0">
                <a:effectLst/>
              </a:rPr>
              <a:t>Understands both numbers and textual entries</a:t>
            </a:r>
          </a:p>
          <a:p>
            <a:r>
              <a:rPr lang="en-US" dirty="0">
                <a:effectLst/>
              </a:rPr>
              <a:t>Gives feedback on what is understood and what is not.</a:t>
            </a:r>
          </a:p>
          <a:p>
            <a:r>
              <a:rPr lang="en-US" dirty="0">
                <a:effectLst/>
              </a:rPr>
              <a:t>Asks clarifying questions when needed.</a:t>
            </a:r>
          </a:p>
          <a:p>
            <a:r>
              <a:rPr lang="en-US" dirty="0">
                <a:effectLst/>
              </a:rPr>
              <a:t>Allows navigating between the steps.</a:t>
            </a:r>
          </a:p>
          <a:p>
            <a:r>
              <a:rPr lang="en-US" dirty="0">
                <a:effectLst/>
              </a:rPr>
              <a:t>All of this is pretty amazing for not having to do any of the work! However, not every interaction was as good as you might want it to be. That is why there are easy ways to provide:</a:t>
            </a:r>
          </a:p>
          <a:p>
            <a:r>
              <a:rPr lang="en-US" dirty="0">
                <a:effectLst/>
              </a:rPr>
              <a:t>Messages during the process of filling in a form.</a:t>
            </a:r>
          </a:p>
          <a:p>
            <a:r>
              <a:rPr lang="en-US" dirty="0">
                <a:effectLst/>
              </a:rPr>
              <a:t>Custom prompts per field.</a:t>
            </a:r>
          </a:p>
          <a:p>
            <a:r>
              <a:rPr lang="en-US" dirty="0">
                <a:effectLst/>
              </a:rPr>
              <a:t>Templates to use when automatically generating prompts or help.</a:t>
            </a:r>
          </a:p>
          <a:p>
            <a:r>
              <a:rPr lang="en-US" dirty="0">
                <a:effectLst/>
              </a:rPr>
              <a:t>Terms to match on.</a:t>
            </a:r>
          </a:p>
          <a:p>
            <a:r>
              <a:rPr lang="en-US" dirty="0">
                <a:effectLst/>
              </a:rPr>
              <a:t>Whether to show choices and numbers or not.</a:t>
            </a:r>
          </a:p>
          <a:p>
            <a:r>
              <a:rPr lang="en-US" dirty="0">
                <a:effectLst/>
              </a:rPr>
              <a:t>Fields that are optional.</a:t>
            </a:r>
          </a:p>
          <a:p>
            <a:r>
              <a:rPr lang="en-US" dirty="0">
                <a:effectLst/>
              </a:rPr>
              <a:t>Conditional fields.</a:t>
            </a:r>
          </a:p>
          <a:p>
            <a:r>
              <a:rPr lang="en-US" dirty="0">
                <a:effectLst/>
              </a:rPr>
              <a:t>Value validation</a:t>
            </a:r>
          </a:p>
          <a:p>
            <a:r>
              <a:rPr lang="en-US" dirty="0">
                <a:effectLst/>
              </a:rPr>
              <a:t>and much more...</a:t>
            </a:r>
          </a:p>
          <a:p>
            <a:endParaRPr lang="en-US" dirty="0"/>
          </a:p>
        </p:txBody>
      </p:sp>
      <p:sp>
        <p:nvSpPr>
          <p:cNvPr id="4" name="Slide Number Placeholder 3"/>
          <p:cNvSpPr>
            <a:spLocks noGrp="1"/>
          </p:cNvSpPr>
          <p:nvPr>
            <p:ph type="sldNum" sz="quarter" idx="10"/>
          </p:nvPr>
        </p:nvSpPr>
        <p:spPr/>
        <p:txBody>
          <a:bodyPr/>
          <a:lstStyle/>
          <a:p>
            <a:fld id="{F8763659-0D05-4FB6-94FC-63053C004200}" type="slidenum">
              <a:rPr lang="en-US" smtClean="0"/>
              <a:t>43</a:t>
            </a:fld>
            <a:endParaRPr lang="en-US"/>
          </a:p>
        </p:txBody>
      </p:sp>
    </p:spTree>
    <p:extLst>
      <p:ext uri="{BB962C8B-B14F-4D97-AF65-F5344CB8AC3E}">
        <p14:creationId xmlns:p14="http://schemas.microsoft.com/office/powerpoint/2010/main" val="16624471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040047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5911978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https://careers.microsoft.com/help/faq</a:t>
            </a:r>
          </a:p>
          <a:p>
            <a:endParaRPr lang="en-US" dirty="0"/>
          </a:p>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432420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458161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034215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667956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10/31/2017 10:49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5157757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3738670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663760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0822664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1307922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182638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9879091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7340946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5392004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8109463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3570333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10/31/2017 10:49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71016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40106817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5853488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619242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54457782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41653415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20738858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65208514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14245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85063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2252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586273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76151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61304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0837124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41123973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15880954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t>AI Immersion Workshop</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683C9CD-37C6-4B53-B210-CC8F66F9049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0671631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10/31/2017 10:49 AM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76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dirty="0"/>
              <a:t>AI Immersion Workshop</a:t>
            </a:r>
          </a:p>
        </p:txBody>
      </p:sp>
    </p:spTree>
    <p:extLst>
      <p:ext uri="{BB962C8B-B14F-4D97-AF65-F5344CB8AC3E}">
        <p14:creationId xmlns:p14="http://schemas.microsoft.com/office/powerpoint/2010/main" val="345433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What are Cognitive Services? </a:t>
            </a:r>
            <a:r>
              <a:rPr lang="en-US" dirty="0"/>
              <a:t>Microsoft Cognitive Services are a new collection of intelligence and knowledge APIs that enable developers to ultimately build smarter apps. </a:t>
            </a:r>
          </a:p>
          <a:p>
            <a:endParaRPr lang="en-US" dirty="0"/>
          </a:p>
          <a:p>
            <a:pPr marL="228600" indent="-228600">
              <a:buFont typeface="+mj-lt"/>
              <a:buAutoNum type="arabicPeriod"/>
            </a:pPr>
            <a:r>
              <a:rPr lang="en-US" i="1" dirty="0"/>
              <a:t>We are bringing together Intelligence (Oxford) and Knowledge from the corpus of the web (Bing) </a:t>
            </a:r>
          </a:p>
          <a:p>
            <a:pPr marL="228600" indent="-228600">
              <a:buFont typeface="+mj-lt"/>
              <a:buAutoNum type="arabicPeriod"/>
            </a:pPr>
            <a:r>
              <a:rPr lang="en-US" i="1" dirty="0"/>
              <a:t>Cognitive = human perception and understanding, enabling your apps to see the world around them, to hear and talk back with the users—to have a human side. </a:t>
            </a:r>
          </a:p>
          <a:p>
            <a:endParaRPr lang="en-US" dirty="0"/>
          </a:p>
          <a:p>
            <a:r>
              <a:rPr lang="en-US" sz="900" b="1" kern="1200" dirty="0">
                <a:solidFill>
                  <a:schemeClr val="tx1"/>
                </a:solidFill>
                <a:effectLst/>
                <a:latin typeface="Segoe UI Light" pitchFamily="34" charset="0"/>
                <a:ea typeface="+mn-ea"/>
                <a:cs typeface="+mn-cs"/>
              </a:rPr>
              <a:t>What are Microsoft Cognitive Services?</a:t>
            </a:r>
            <a:endParaRPr lang="en-US" b="1" dirty="0">
              <a:effectLst/>
            </a:endParaRPr>
          </a:p>
          <a:p>
            <a:r>
              <a:rPr lang="en-US" sz="900" kern="1200" dirty="0">
                <a:solidFill>
                  <a:schemeClr val="tx1"/>
                </a:solidFill>
                <a:effectLst/>
                <a:latin typeface="Segoe UI Light" pitchFamily="34" charset="0"/>
                <a:ea typeface="+mn-ea"/>
                <a:cs typeface="+mn-cs"/>
              </a:rPr>
              <a:t>Microsoft Cognitive Services is a new collection of intelligent APIs that allow systems to see, hear, speak, understand and interpret our needs using natural methods of communication. Developers can use these APIs to make their applications more intelligent, engaging and discoverable. To try Cognitive Services for free, visit </a:t>
            </a:r>
            <a:r>
              <a:rPr lang="en-US" sz="900" u="sng" kern="1200" dirty="0">
                <a:solidFill>
                  <a:schemeClr val="tx1"/>
                </a:solidFill>
                <a:effectLst/>
                <a:latin typeface="Segoe UI Light" pitchFamily="34" charset="0"/>
                <a:ea typeface="+mn-ea"/>
                <a:cs typeface="+mn-cs"/>
                <a:hlinkClick r:id="rId3"/>
              </a:rPr>
              <a:t>www.microsoft.com/cognitive</a:t>
            </a:r>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 </a:t>
            </a:r>
            <a:endParaRPr lang="en-US" dirty="0">
              <a:effectLst/>
            </a:endParaRPr>
          </a:p>
          <a:p>
            <a:r>
              <a:rPr lang="en-US" dirty="0">
                <a:effectLst/>
              </a:rPr>
              <a:t>With Cognitive Services, developers can easily</a:t>
            </a:r>
            <a:r>
              <a:rPr lang="en-US" sz="900" kern="1200" dirty="0">
                <a:solidFill>
                  <a:schemeClr val="tx1"/>
                </a:solidFill>
                <a:effectLst/>
                <a:latin typeface="Segoe UI Light" pitchFamily="34" charset="0"/>
                <a:ea typeface="+mn-ea"/>
                <a:cs typeface="+mn-cs"/>
              </a:rPr>
              <a:t> add intelligent features – such as emotion and sentiment </a:t>
            </a:r>
            <a:r>
              <a:rPr lang="en-US" dirty="0">
                <a:effectLst/>
              </a:rPr>
              <a:t>detection, vision and speech recognition, knowledge, search and language understanding – into their applications. The collection will continuously improve, adding new APIs and updating existing ones.</a:t>
            </a:r>
          </a:p>
          <a:p>
            <a:r>
              <a:rPr lang="en-US" dirty="0">
                <a:effectLst/>
              </a:rPr>
              <a:t> </a:t>
            </a:r>
          </a:p>
          <a:p>
            <a:r>
              <a:rPr lang="en-US" b="1" dirty="0">
                <a:effectLst/>
              </a:rPr>
              <a:t>Cognitive Services includes:</a:t>
            </a:r>
          </a:p>
          <a:p>
            <a:pPr lvl="0"/>
            <a:r>
              <a:rPr lang="en-US" dirty="0">
                <a:effectLst/>
              </a:rPr>
              <a:t>Vision: From faces to feelings, allow apps to understand images and video</a:t>
            </a:r>
          </a:p>
          <a:p>
            <a:pPr lvl="0"/>
            <a:r>
              <a:rPr lang="en-US" dirty="0">
                <a:effectLst/>
              </a:rPr>
              <a:t>Speech: Hear and speak to users by filtering noise, identifying speakers, and understanding intent</a:t>
            </a:r>
          </a:p>
          <a:p>
            <a:pPr lvl="0"/>
            <a:r>
              <a:rPr lang="en-US" dirty="0">
                <a:effectLst/>
              </a:rPr>
              <a:t>Language: Process text and learn how to recognize what users want</a:t>
            </a:r>
          </a:p>
          <a:p>
            <a:pPr lvl="0"/>
            <a:r>
              <a:rPr lang="en-US" dirty="0">
                <a:effectLst/>
              </a:rPr>
              <a:t>Knowledge: Tap into rich knowledge amassed from the web, academia, or your own data</a:t>
            </a:r>
          </a:p>
          <a:p>
            <a:pPr lvl="0"/>
            <a:r>
              <a:rPr lang="en-US" dirty="0">
                <a:effectLst/>
              </a:rPr>
              <a:t>Search: Access billions of web pages, images, videos, and news with the power of Bing APIs</a:t>
            </a:r>
          </a:p>
          <a:p>
            <a:r>
              <a:rPr lang="en-US" dirty="0">
                <a:effectLst/>
              </a:rPr>
              <a:t> </a:t>
            </a:r>
          </a:p>
          <a:p>
            <a:endParaRPr lang="en-US" dirty="0">
              <a:effectLs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37567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0" dirty="0"/>
              <a:t>Easy:  T</a:t>
            </a:r>
            <a:r>
              <a:rPr lang="en-US" sz="900" dirty="0"/>
              <a: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0" dirty="0"/>
              <a:t>Flexible:  </a:t>
            </a:r>
            <a:r>
              <a:rPr lang="en-US" sz="900" dirty="0"/>
              <a:t>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t>Tested:</a:t>
            </a:r>
            <a:r>
              <a:rPr lang="en-US" sz="900" b="0" baseline="0" dirty="0"/>
              <a:t> </a:t>
            </a:r>
            <a:r>
              <a:rPr lang="en-US" sz="900" b="0" dirty="0"/>
              <a:t>Tap into </a:t>
            </a:r>
            <a:r>
              <a:rPr lang="en-US" sz="900" dirty="0"/>
              <a:t>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r>
              <a:rPr lang="en-US">
                <a:solidFill>
                  <a:prstClr val="black"/>
                </a:solidFill>
              </a:rPr>
              <a:t>Microsoft Build 2016</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4273773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I will be speaking on the </a:t>
            </a:r>
            <a:r>
              <a:rPr lang="en-US" sz="900" u="sng" kern="1200" dirty="0">
                <a:solidFill>
                  <a:schemeClr val="tx1"/>
                </a:solidFill>
                <a:effectLst/>
                <a:latin typeface="Segoe UI Light" pitchFamily="34" charset="0"/>
                <a:ea typeface="+mn-ea"/>
                <a:cs typeface="+mn-cs"/>
                <a:hlinkClick r:id="rId3"/>
              </a:rPr>
              <a:t>Microsoft Cognitive Services</a:t>
            </a:r>
            <a:r>
              <a:rPr lang="en-US" sz="900" kern="1200" dirty="0">
                <a:solidFill>
                  <a:schemeClr val="tx1"/>
                </a:solidFill>
                <a:effectLst/>
                <a:latin typeface="Segoe UI Light" pitchFamily="34" charset="0"/>
                <a:ea typeface="+mn-ea"/>
                <a:cs typeface="+mn-cs"/>
              </a:rPr>
              <a:t>.  The Cognitive Services are a set of APIs that provide cognitive functionality like object recognition, emotion detection, facial identification, speech understanding, sentiment analysis, text analytics, and more.  Previously, you would need advanced knowledge of machine learning in order to perform such tasks.  But Microsoft Research has used powerful machine learning algorithms to solve these commonly-used scenarios, and make them available with a simple API call.  For example, you can send a picture to our facial detection API, and we will return age, gender, head pose, smile, facial hair information, facial bounding box, and 27 landmarks for each face in the image.  </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Imagine the scenarios this enables!  In retail or at a trade show, a company could use emotion detection to see how people are reacting to their products.  Facial identification could be used to find missing children quickly at an amusement park.  The facial APIs could determine the male/female ratio at a nightclub, as well as identifying VIP guests or banned guests.  The language understanding service can allow automated support bots to understand natural language.  The object recognition capabilities can enable a blind person to read a menu in a restaurant or have his surroundings described to him.  </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1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r>
              <a:rPr lang="en-US" dirty="0">
                <a:solidFill>
                  <a:prstClr val="black"/>
                </a:solidFill>
              </a:rPr>
              <a:t>AI Immersion Workshop</a:t>
            </a:r>
          </a:p>
        </p:txBody>
      </p:sp>
      <p:sp>
        <p:nvSpPr>
          <p:cNvPr id="5" name="Date Placeholder 4"/>
          <p:cNvSpPr>
            <a:spLocks noGrp="1"/>
          </p:cNvSpPr>
          <p:nvPr>
            <p:ph type="dt" idx="11"/>
          </p:nvPr>
        </p:nvSpPr>
        <p:spPr/>
        <p:txBody>
          <a:bodyPr/>
          <a:lstStyle/>
          <a:p>
            <a:fld id="{E2F5416D-752F-4A27-A7A5-0CB5FC0CFE2E}" type="datetime8">
              <a:rPr lang="en-US" smtClean="0">
                <a:solidFill>
                  <a:prstClr val="black"/>
                </a:solidFill>
              </a:rPr>
              <a:t>10/31/2017 10:49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u="sng" kern="1200" dirty="0">
                <a:solidFill>
                  <a:schemeClr val="tx1"/>
                </a:solidFill>
                <a:effectLst/>
                <a:latin typeface="Segoe UI Light" pitchFamily="34" charset="0"/>
                <a:ea typeface="+mn-ea"/>
                <a:cs typeface="+mn-cs"/>
                <a:hlinkClick r:id="rId3"/>
              </a:rPr>
              <a:t>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69575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a:t>
            </a:r>
            <a:r>
              <a:rPr lang="en-US" baseline="0" dirty="0"/>
              <a:t> is calling Vision API to get tags and description.  </a:t>
            </a:r>
            <a:endParaRPr lang="en-US" dirty="0"/>
          </a:p>
          <a:p>
            <a:endParaRPr lang="en-US" dirty="0"/>
          </a:p>
          <a:p>
            <a:r>
              <a:rPr lang="en-US" dirty="0"/>
              <a:t>https://www.microsoft.com/cognitive-services/en-us/computer-vision-api/documentation/HowToCallVisionAPI</a:t>
            </a:r>
          </a:p>
          <a:p>
            <a:endParaRPr lang="en-US" dirty="0"/>
          </a:p>
          <a:p>
            <a:r>
              <a:rPr lang="en-US" dirty="0">
                <a:effectLst/>
              </a:rPr>
              <a:t>POST https://api.projectoxford.ai/vision/v1.0/analyze?visualFeatures=Description,Tags&amp;subscription-key=&lt;Your subscription key&gt;</a:t>
            </a:r>
          </a:p>
          <a:p>
            <a:endParaRPr lang="en-US" dirty="0">
              <a:effectLst/>
            </a:endParaRPr>
          </a:p>
          <a:p>
            <a:r>
              <a:rPr lang="en-US" baseline="0" dirty="0">
                <a:effectLst/>
              </a:rPr>
              <a:t>Security: can do this without subscription key in the URL (in header instead)</a:t>
            </a:r>
            <a:endParaRPr lang="en-US" dirty="0">
              <a:effectLst/>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9042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1298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b="1" baseline="0" dirty="0"/>
              <a:t>Vision</a:t>
            </a:r>
          </a:p>
          <a:p>
            <a:pPr marL="0" lvl="0" indent="0">
              <a:buFont typeface="Arial" panose="020B0604020202020204" pitchFamily="34" charset="0"/>
              <a:buNone/>
            </a:pPr>
            <a:endParaRPr lang="en-US" b="1" baseline="0" dirty="0"/>
          </a:p>
          <a:p>
            <a:pPr marL="0" lvl="0" indent="0">
              <a:buFont typeface="Arial" panose="020B0604020202020204" pitchFamily="34" charset="0"/>
              <a:buNone/>
            </a:pPr>
            <a:r>
              <a:rPr lang="en-US" b="1" baseline="0" dirty="0"/>
              <a:t>Computer Vision API: </a:t>
            </a:r>
            <a:r>
              <a:rPr lang="en-US" baseline="0" dirty="0"/>
              <a:t>as a free trial on the website microsoft.com/cognitive. There are also SDKs and Samples available on GitHub or through </a:t>
            </a:r>
            <a:r>
              <a:rPr lang="en-US" baseline="0" dirty="0" err="1"/>
              <a:t>NuGet</a:t>
            </a:r>
            <a:r>
              <a:rPr lang="en-US" baseline="0" dirty="0"/>
              <a:t>, Maven, and </a:t>
            </a:r>
            <a:r>
              <a:rPr lang="en-US" baseline="0" dirty="0" err="1"/>
              <a:t>Cocoapods</a:t>
            </a:r>
            <a:r>
              <a:rPr lang="en-US" baseline="0" dirty="0"/>
              <a:t> for select platforms to make development easier. It’s important to note here that it’s not client side running code, but light wrappers around the REST calls to make integration easy.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A photo app would use this as a way to tag user photos and make it easier for users to search through their collections. An assistive app would use this as a way to describe the surroundings to visually-impaired users. Works really well on both indoor or outdoor images; it can recognize common household objects, and it can describe outdoor scenes. However, we did not train on aerial images (say from drones), or on many close ups (so pictures where we zoomed in extremely on the subject won't do well). We also do really well recognizing celebrities (as long as most of the face is visible, and they were facing the camera).</a:t>
            </a:r>
            <a:r>
              <a:rPr lang="en-US" dirty="0"/>
              <a:t> </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1" baseline="0" dirty="0"/>
              <a:t>Face API: </a:t>
            </a:r>
            <a:r>
              <a:rPr lang="en-US" sz="900" b="0" i="0" u="none" strike="noStrike" kern="1200" dirty="0">
                <a:solidFill>
                  <a:schemeClr val="tx1"/>
                </a:solidFill>
                <a:effectLst/>
                <a:latin typeface="Segoe UI Light" pitchFamily="34" charset="0"/>
                <a:ea typeface="+mn-ea"/>
                <a:cs typeface="+mn-cs"/>
              </a:rPr>
              <a:t>Some potential uses for this technology include facial login, photo tagging, and home monitoring.</a:t>
            </a:r>
            <a:r>
              <a:rPr lang="en-US" sz="900" b="0" i="0" u="none" strike="noStrike" kern="1200" baseline="0" dirty="0">
                <a:solidFill>
                  <a:schemeClr val="tx1"/>
                </a:solidFill>
                <a:effectLst/>
                <a:latin typeface="Segoe UI Light" pitchFamily="34" charset="0"/>
                <a:ea typeface="+mn-ea"/>
                <a:cs typeface="+mn-cs"/>
              </a:rPr>
              <a:t>  Or attribute detection to know age, gender, facial hair, etc.</a:t>
            </a:r>
            <a:endParaRPr lang="en-US" sz="900" b="0" i="0" u="none" strike="noStrike" kern="1200" dirty="0">
              <a:solidFill>
                <a:schemeClr val="tx1"/>
              </a:solidFill>
              <a:effectLst/>
              <a:latin typeface="Segoe UI Light" pitchFamily="34" charset="0"/>
              <a:ea typeface="+mn-ea"/>
              <a:cs typeface="+mn-cs"/>
            </a:endParaRPr>
          </a:p>
          <a:p>
            <a:pPr marL="0" lvl="0" indent="0">
              <a:buFont typeface="Arial" panose="020B0604020202020204" pitchFamily="34" charset="0"/>
              <a:buNone/>
            </a:pPr>
            <a:endParaRPr lang="en-US" sz="900" b="0" i="0" u="none" strike="no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baseline="0" dirty="0">
                <a:solidFill>
                  <a:schemeClr val="tx1"/>
                </a:solidFill>
                <a:effectLst/>
                <a:latin typeface="Segoe UI Light" pitchFamily="34" charset="0"/>
                <a:ea typeface="+mn-ea"/>
                <a:cs typeface="+mn-cs"/>
              </a:rPr>
              <a:t>Emotion API: </a:t>
            </a:r>
            <a:r>
              <a:rPr lang="en-US" baseline="0" dirty="0"/>
              <a:t>is available in the Azure marketplace, as a free trial on the website microsoft.com/cognitive. </a:t>
            </a:r>
            <a:r>
              <a:rPr lang="en-US" strike="noStrike" baseline="0" dirty="0"/>
              <a:t>See Computer Vision description.</a:t>
            </a:r>
          </a:p>
          <a:p>
            <a:pPr marL="0" lvl="0" indent="0">
              <a:buFont typeface="Arial" panose="020B0604020202020204" pitchFamily="34" charset="0"/>
              <a:buNone/>
            </a:pPr>
            <a:endParaRPr lang="en-US" sz="900" b="0" i="0" u="none" strike="sngStrike" kern="1200" baseline="0" dirty="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baseline="0" dirty="0">
                <a:solidFill>
                  <a:schemeClr val="tx1"/>
                </a:solidFill>
                <a:effectLst/>
                <a:latin typeface="Segoe UI Light" pitchFamily="34" charset="0"/>
                <a:ea typeface="+mn-ea"/>
                <a:cs typeface="+mn-cs"/>
              </a:rPr>
              <a:t>Build an app that responds to moods. Using facial expressions, this cloud-based API can detect happiness, neutrality, sadness, contempt, anger, disgust, fear, and surprise. The AI understands these emotions based on universal facial expressions, and it functions cross-culturally, so your app will work around the world. Some use cases would be an advertising company wants to test user response to an ad, a </a:t>
            </a:r>
            <a:r>
              <a:rPr lang="en-US" sz="900" b="0" i="0" u="none" strike="noStrike" kern="1200" baseline="0" dirty="0" err="1">
                <a:solidFill>
                  <a:schemeClr val="tx1"/>
                </a:solidFill>
                <a:effectLst/>
                <a:latin typeface="Segoe UI Light" pitchFamily="34" charset="0"/>
                <a:ea typeface="+mn-ea"/>
                <a:cs typeface="+mn-cs"/>
              </a:rPr>
              <a:t>tv</a:t>
            </a:r>
            <a:r>
              <a:rPr lang="en-US" sz="900" b="0" i="0" u="none" strike="noStrike" kern="1200" baseline="0" dirty="0">
                <a:solidFill>
                  <a:schemeClr val="tx1"/>
                </a:solidFill>
                <a:effectLst/>
                <a:latin typeface="Segoe UI Light" pitchFamily="34" charset="0"/>
                <a:ea typeface="+mn-ea"/>
                <a:cs typeface="+mn-cs"/>
              </a:rPr>
              <a:t> studio wants to track responses to a pilot. </a:t>
            </a:r>
          </a:p>
          <a:p>
            <a:pPr marL="0" lvl="0" indent="0">
              <a:buFont typeface="Arial" panose="020B0604020202020204" pitchFamily="34" charset="0"/>
              <a:buNone/>
            </a:pPr>
            <a:endParaRPr lang="en-US" baseline="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b="1" i="0" u="none" strike="noStrike" kern="1200" dirty="0">
                <a:solidFill>
                  <a:schemeClr val="tx1"/>
                </a:solidFill>
                <a:effectLst/>
                <a:latin typeface="Segoe UI Light" pitchFamily="34" charset="0"/>
                <a:ea typeface="+mn-ea"/>
                <a:cs typeface="+mn-cs"/>
              </a:rPr>
              <a:t>Video API: </a:t>
            </a:r>
            <a:r>
              <a:rPr lang="en-US" baseline="0" dirty="0"/>
              <a:t>as a free trial on the website microsoft.com/cognitive.</a:t>
            </a:r>
            <a:r>
              <a:rPr lang="en-US" strike="noStrike" baseline="0" dirty="0"/>
              <a:t>  See Computer Vision description.</a:t>
            </a:r>
          </a:p>
          <a:p>
            <a:pPr marL="0" lvl="0" indent="0">
              <a:buFont typeface="Arial" panose="020B0604020202020204" pitchFamily="34" charset="0"/>
              <a:buNone/>
            </a:pPr>
            <a:endParaRPr lang="en-US" baseline="0" dirty="0"/>
          </a:p>
          <a:p>
            <a:pPr marL="0" lvl="0" indent="0">
              <a:buFont typeface="Arial" panose="020B0604020202020204" pitchFamily="34" charset="0"/>
              <a:buNone/>
            </a:pPr>
            <a:r>
              <a:rPr lang="en-US" baseline="0" dirty="0"/>
              <a:t>It</a:t>
            </a:r>
            <a:r>
              <a:rPr lang="en-US" sz="900" b="1"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rPr>
              <a:t>brings Microsoft state of the art video processing algorithms to developers. With Video API, developers can analyze and automatically edit videos, including stabilize videos, create motion thumbnails, track faces, and detect motion.</a:t>
            </a:r>
            <a:r>
              <a:rPr lang="en-US" dirty="0"/>
              <a:t> Use cases:</a:t>
            </a:r>
            <a:r>
              <a:rPr lang="en-US" baseline="0" dirty="0"/>
              <a:t> </a:t>
            </a:r>
            <a:r>
              <a:rPr lang="en-US" sz="900" b="0" i="0" u="none" strike="noStrike" kern="1200" dirty="0">
                <a:solidFill>
                  <a:schemeClr val="tx1"/>
                </a:solidFill>
                <a:effectLst/>
                <a:latin typeface="Segoe UI Light" pitchFamily="34" charset="0"/>
                <a:ea typeface="+mn-ea"/>
                <a:cs typeface="+mn-cs"/>
              </a:rPr>
              <a:t>For Stabilization: If you have multiple action videos, you can use the stabilization algorithm to make them less shaky and easier to watch. You can also use the stabilization algorithm as a first step in performing other video APIs. For Face Tracking: You can track faces in a video to do A/B testing in a retail setting. You can combine Video API Face Tracking with capabilities in Face API to search through surveillance, crime, or media footage to look for certain person. For Motion Detection: Instead of having to watch long clips of surveillance footage, the API will let you know what time motion occurred and its duration. For Video Thumbnail: Take a long video, such as a keynote presentation, and automatically create a short preview clip of the talk.</a:t>
            </a:r>
            <a:r>
              <a:rPr lang="en-US" dirty="0"/>
              <a:t> </a:t>
            </a:r>
            <a:r>
              <a:rPr lang="en-US" sz="900" b="0" i="0" u="none" strike="noStrike" kern="1200" dirty="0">
                <a:solidFill>
                  <a:schemeClr val="tx1"/>
                </a:solidFill>
                <a:effectLst/>
                <a:latin typeface="Segoe UI Light" pitchFamily="34" charset="0"/>
                <a:ea typeface="+mn-ea"/>
                <a:cs typeface="+mn-cs"/>
              </a:rPr>
              <a:t>For Face Tracking: Works best for frontal faces. Currently cannot detect small faces, side or partial faces. For Motion Detection: Detects motion on a stationary background (e.g. fixed camera). Current limitations of the algorithms include night vision videos, semi-transparent objects, and small objects. For Video Thumbnail: Take a long video, such as a keynote presentation, and automatically create a short preview clip of the talk.</a:t>
            </a:r>
            <a:r>
              <a:rPr lang="en-US" dirty="0"/>
              <a:t> </a:t>
            </a:r>
          </a:p>
          <a:p>
            <a:pPr marL="0" lvl="0" indent="0">
              <a:buFont typeface="Arial" panose="020B0604020202020204" pitchFamily="34" charset="0"/>
              <a:buNone/>
            </a:pPr>
            <a:endParaRPr lang="en-US" baseline="0"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48647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Image from https://www.microsoft.com/cognitive-services/en-us/computer-vision-api/documentation/analyzeimage</a:t>
            </a:r>
          </a:p>
          <a:p>
            <a:r>
              <a:rPr lang="en-US" dirty="0"/>
              <a:t>Text at https://www.microsoft.com/cognitive-services/en-us/computer-vision-api/documentation/Images/86categories</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75071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54633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Facial detection constraints and excellent documentation at https://dev.projectoxford.ai/docs/services/563879b61984550e40cbbe8d/operations/563879b61984550f30395236</a:t>
            </a:r>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022883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http://www.kcconfidential.com/wp-content/uploads/2013/08/orange-is-the-new-black-cast-2.jpg</a:t>
            </a:r>
          </a:p>
          <a:p>
            <a:r>
              <a:rPr lang="en-US" dirty="0"/>
              <a:t>http://i.huffpost.com/gen/2364914/images/o-GRUMPY-CAT-facebook.jpg</a:t>
            </a:r>
          </a:p>
          <a:p>
            <a:r>
              <a:rPr lang="en-US" dirty="0"/>
              <a:t>https://pbs.twimg.com/media/CsgiyNWVYAACAG-.jpg:large</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84542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324127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917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9</a:t>
            </a:fld>
            <a:endParaRPr lang="en-US" dirty="0"/>
          </a:p>
        </p:txBody>
      </p:sp>
      <p:sp>
        <p:nvSpPr>
          <p:cNvPr id="10" name="Date Placeholder 9"/>
          <p:cNvSpPr>
            <a:spLocks noGrp="1"/>
          </p:cNvSpPr>
          <p:nvPr>
            <p:ph type="dt" idx="13"/>
          </p:nvPr>
        </p:nvSpPr>
        <p:spPr/>
        <p:txBody>
          <a:bodyPr/>
          <a:lstStyle/>
          <a:p>
            <a:fld id="{5A70A388-5CB4-42F2-85B9-1AE1F63398FA}" type="datetime8">
              <a:rPr lang="en-US" smtClean="0"/>
              <a:t>10/31/2017 10:49 AM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764450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Edge.  </a:t>
            </a:r>
          </a:p>
          <a:p>
            <a:endParaRPr lang="en-US" dirty="0"/>
          </a:p>
          <a:p>
            <a:r>
              <a:rPr lang="en-US" dirty="0"/>
              <a:t>Speech to Text: Four score and seven years ago, our forefathers</a:t>
            </a:r>
            <a:r>
              <a:rPr lang="en-US" baseline="0" dirty="0"/>
              <a:t> brought forth on this continent, …</a:t>
            </a:r>
          </a:p>
          <a:p>
            <a:r>
              <a:rPr lang="en-US" dirty="0"/>
              <a:t>Text to Speech: How may</a:t>
            </a:r>
            <a:r>
              <a:rPr lang="en-US" baseline="0" dirty="0"/>
              <a:t> I serve you, Khaleesi?  </a:t>
            </a:r>
          </a:p>
          <a:p>
            <a:endParaRPr lang="en-US" baseline="0" dirty="0"/>
          </a:p>
          <a:p>
            <a:r>
              <a:rPr lang="en-US" baseline="0" dirty="0"/>
              <a:t>Speaker Recognition: President demo</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448668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03670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Bing Spell Check API: </a:t>
            </a:r>
            <a:r>
              <a:rPr lang="en-US" sz="900" b="0" i="0" u="none" strike="noStrike" kern="1200" dirty="0">
                <a:solidFill>
                  <a:schemeClr val="tx1"/>
                </a:solidFill>
                <a:effectLst/>
                <a:latin typeface="Segoe UI Light" pitchFamily="34" charset="0"/>
                <a:ea typeface="+mn-ea"/>
                <a:cs typeface="+mn-cs"/>
              </a:rPr>
              <a:t>Microsoft’s state-of-the-art cloud-based spelling algorithms to detect a wide variety of spelling errors and provide accurate suggestions. Using Bing Spell Check, your mobile and PC apps will be powered with state-of-the-art spelling capabilities. Our service is trained on a massive corpus of data gleaned from billions of web pages.  There is no need to train your own models.  The speller model is updated regularly and incorporates new terms and brands almost as quickly as they appear on the web. This API is available through Microsoft</a:t>
            </a:r>
            <a:r>
              <a:rPr lang="en-US" sz="900" b="0" i="0" u="none" strike="noStrike" kern="1200" baseline="0" dirty="0">
                <a:solidFill>
                  <a:schemeClr val="tx1"/>
                </a:solidFill>
                <a:effectLst/>
                <a:latin typeface="Segoe UI Light" pitchFamily="34" charset="0"/>
                <a:ea typeface="+mn-ea"/>
                <a:cs typeface="+mn-cs"/>
              </a:rPr>
              <a:t> Cognitive Services </a:t>
            </a:r>
            <a:r>
              <a:rPr lang="en-US" sz="900" b="0" i="0" u="none" strike="noStrike" kern="1200" dirty="0">
                <a:solidFill>
                  <a:schemeClr val="tx1"/>
                </a:solidFill>
                <a:effectLst/>
                <a:latin typeface="Segoe UI Light" pitchFamily="34" charset="0"/>
                <a:ea typeface="+mn-ea"/>
                <a:cs typeface="+mn-cs"/>
              </a:rPr>
              <a:t>for customers with low-volume and high-latency jobs.  For high-volume and low-latency we have an internal API which may be more suitable.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Use cases: 1) Improve the quality of a website's product search 2) provide spell correction for a keyboard app 3) provide spell correction for text fields in an app or web page 4) detect errors in UI text and user data.</a:t>
            </a:r>
            <a:r>
              <a:rPr lang="en-US" sz="900" b="0" i="0" u="none" strike="noStrike" kern="1200" baseline="0" dirty="0">
                <a:solidFill>
                  <a:schemeClr val="tx1"/>
                </a:solidFill>
                <a:effectLst/>
                <a:latin typeface="Segoe UI Light" pitchFamily="34" charset="0"/>
                <a:ea typeface="+mn-ea"/>
                <a:cs typeface="+mn-cs"/>
              </a:rPr>
              <a:t> See https://blogs.msdn.microsoft.com/msr_er/2010/12/15/building-a-better-speller-bing-and-microsoft-research-offer-prizes-for-best-search-engine-spelling-alteration-services/  The speller is exceptional at common spelling errors with low edit-distance (such as </a:t>
            </a:r>
            <a:r>
              <a:rPr lang="en-US" sz="900" b="0" i="0" u="none" strike="noStrike" kern="1200" baseline="0" dirty="0" err="1">
                <a:solidFill>
                  <a:schemeClr val="tx1"/>
                </a:solidFill>
                <a:effectLst/>
                <a:latin typeface="Segoe UI Light" pitchFamily="34" charset="0"/>
                <a:ea typeface="+mn-ea"/>
                <a:cs typeface="+mn-cs"/>
              </a:rPr>
              <a:t>febuary</a:t>
            </a:r>
            <a:r>
              <a:rPr lang="en-US" sz="900" b="0" i="0" u="none" strike="noStrike" kern="1200" baseline="0" dirty="0">
                <a:solidFill>
                  <a:schemeClr val="tx1"/>
                </a:solidFill>
                <a:effectLst/>
                <a:latin typeface="Segoe UI Light" pitchFamily="34" charset="0"/>
                <a:ea typeface="+mn-ea"/>
                <a:cs typeface="+mn-cs"/>
              </a:rPr>
              <a:t>-&gt;February) but a lot of other spellers are good at that as well.  We Do a very good job with word breaking, proper names in context (try "director </a:t>
            </a:r>
            <a:r>
              <a:rPr lang="en-US" sz="900" b="0" i="0" u="none" strike="noStrike" kern="1200" baseline="0" dirty="0" err="1">
                <a:solidFill>
                  <a:schemeClr val="tx1"/>
                </a:solidFill>
                <a:effectLst/>
                <a:latin typeface="Segoe UI Light" pitchFamily="34" charset="0"/>
                <a:ea typeface="+mn-ea"/>
                <a:cs typeface="+mn-cs"/>
              </a:rPr>
              <a:t>stephen</a:t>
            </a:r>
            <a:r>
              <a:rPr lang="en-US" sz="900" b="0" i="0" u="none" strike="noStrike" kern="1200" baseline="0" dirty="0">
                <a:solidFill>
                  <a:schemeClr val="tx1"/>
                </a:solidFill>
                <a:effectLst/>
                <a:latin typeface="Segoe UI Light" pitchFamily="34" charset="0"/>
                <a:ea typeface="+mn-ea"/>
                <a:cs typeface="+mn-cs"/>
              </a:rPr>
              <a:t> </a:t>
            </a:r>
            <a:r>
              <a:rPr lang="en-US" sz="900" b="0" i="0" u="none" strike="noStrike" kern="1200" baseline="0" dirty="0" err="1">
                <a:solidFill>
                  <a:schemeClr val="tx1"/>
                </a:solidFill>
                <a:effectLst/>
                <a:latin typeface="Segoe UI Light" pitchFamily="34" charset="0"/>
                <a:ea typeface="+mn-ea"/>
                <a:cs typeface="+mn-cs"/>
              </a:rPr>
              <a:t>spielberg</a:t>
            </a:r>
            <a:r>
              <a:rPr lang="en-US" sz="900" b="0" i="0" u="none" strike="noStrike" kern="1200" baseline="0" dirty="0">
                <a:solidFill>
                  <a:schemeClr val="tx1"/>
                </a:solidFill>
                <a:effectLst/>
                <a:latin typeface="Segoe UI Light" pitchFamily="34" charset="0"/>
                <a:ea typeface="+mn-ea"/>
                <a:cs typeface="+mn-cs"/>
              </a:rPr>
              <a:t>") and fictional character names, just a few examples.  Areas that are a challenge are capitalization (we don't know what to do with "March" for example, even with context) and consistency (there are times when we will flag a word only intermittently based on the context).</a:t>
            </a:r>
          </a:p>
          <a:p>
            <a:endParaRPr lang="en-US" sz="900" b="0" i="0" u="none" strike="noStrike" kern="1200" baseline="0" dirty="0">
              <a:solidFill>
                <a:schemeClr val="tx1"/>
              </a:solidFill>
              <a:effectLst/>
              <a:latin typeface="Segoe UI Light" pitchFamily="34" charset="0"/>
              <a:ea typeface="+mn-ea"/>
              <a:cs typeface="+mn-cs"/>
            </a:endParaRPr>
          </a:p>
          <a:p>
            <a:r>
              <a:rPr lang="en-US" sz="900" b="1" i="0" u="none" strike="noStrike" kern="1200" baseline="0" dirty="0">
                <a:solidFill>
                  <a:schemeClr val="tx1"/>
                </a:solidFill>
                <a:effectLst/>
                <a:latin typeface="Segoe UI Light" pitchFamily="34" charset="0"/>
                <a:ea typeface="+mn-ea"/>
                <a:cs typeface="+mn-cs"/>
              </a:rPr>
              <a:t>Web Language Model API: </a:t>
            </a:r>
            <a:r>
              <a:rPr lang="en-US" sz="900" b="0" i="0" u="none" strike="noStrike" kern="1200" dirty="0">
                <a:solidFill>
                  <a:schemeClr val="tx1"/>
                </a:solidFill>
                <a:effectLst/>
                <a:latin typeface="Segoe UI Light" pitchFamily="34" charset="0"/>
                <a:ea typeface="+mn-ea"/>
                <a:cs typeface="+mn-cs"/>
              </a:rPr>
              <a:t>Web Language API indexes the web and Bing queries to allow users to calculate the probabilities of natural language expressions and estimate a list of most likely words to follow an existing sequence of words.</a:t>
            </a:r>
            <a:r>
              <a:rPr lang="en-US" dirty="0"/>
              <a:t> Use this API to insert spaces into a string of words without spaces, like a hashtag or URL.  Use this API to </a:t>
            </a:r>
            <a:r>
              <a:rPr lang="en-US" dirty="0" err="1"/>
              <a:t>rerank</a:t>
            </a:r>
            <a:r>
              <a:rPr lang="en-US" dirty="0"/>
              <a:t> machine translation/speech recognition candidate sentences based on probability of the sentence.  </a:t>
            </a:r>
          </a:p>
          <a:p>
            <a:endParaRPr lang="en-US" dirty="0"/>
          </a:p>
          <a:p>
            <a:r>
              <a:rPr lang="en-US" dirty="0"/>
              <a:t>Use this API for academic research. http://research.microsoft.com/apps/pubs/default.aspx?id=130762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aseline="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a:t>
            </a:r>
            <a:r>
              <a:rPr lang="en-US" baseline="0" dirty="0" err="1"/>
              <a:t>WebLM</a:t>
            </a:r>
            <a:endParaRPr lang="en-US" dirty="0"/>
          </a:p>
          <a:p>
            <a:endParaRPr lang="en-US" sz="900" b="0" i="0" u="none" strike="noStrike" kern="1200" baseline="0" dirty="0">
              <a:solidFill>
                <a:schemeClr val="tx1"/>
              </a:solidFill>
              <a:effectLst/>
              <a:latin typeface="Segoe UI Light" pitchFamily="34" charset="0"/>
              <a:ea typeface="+mn-ea"/>
              <a:cs typeface="+mn-cs"/>
            </a:endParaRPr>
          </a:p>
          <a:p>
            <a:endParaRPr lang="en-US" sz="900" b="0" i="0" u="none" strike="noStrike" kern="1200" baseline="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Linguistic Analysis API</a:t>
            </a:r>
            <a:r>
              <a:rPr lang="en-US" sz="900" b="0" i="0" u="none" strike="noStrike" kern="1200" baseline="0" dirty="0">
                <a:solidFill>
                  <a:schemeClr val="tx1"/>
                </a:solidFill>
                <a:effectLst/>
                <a:latin typeface="Segoe UI Light" pitchFamily="34" charset="0"/>
                <a:ea typeface="+mn-ea"/>
                <a:cs typeface="+mn-cs"/>
              </a:rPr>
              <a:t>: </a:t>
            </a:r>
            <a:r>
              <a:rPr lang="en-US" dirty="0"/>
              <a:t>The</a:t>
            </a:r>
            <a:r>
              <a:rPr lang="en-US" baseline="0" dirty="0"/>
              <a:t> L</a:t>
            </a:r>
            <a:r>
              <a:rPr lang="en-US" dirty="0"/>
              <a:t>inguistic Analysis</a:t>
            </a:r>
            <a:r>
              <a:rPr lang="en-US" baseline="0" dirty="0"/>
              <a:t> API helps you gain insights from text. Given a natural language parse, it’s easy to identify the concepts and entities (noun phrases), actions (verbs and verb phrases), descriptive words, and more. The processed text can provide useful features for classification tasks such as sentiment analysis.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We also have SDKs available for Linguistic Analysis.</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i="0" u="none" strike="noStrike" kern="1200" baseline="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sz="900" b="1" i="0" u="none" strike="noStrike" kern="1200" baseline="0" dirty="0">
                <a:solidFill>
                  <a:schemeClr val="tx1"/>
                </a:solidFill>
                <a:effectLst/>
                <a:latin typeface="Segoe UI Light" pitchFamily="34" charset="0"/>
                <a:ea typeface="+mn-ea"/>
                <a:cs typeface="+mn-cs"/>
              </a:rPr>
              <a:t>LUIS: </a:t>
            </a:r>
            <a:r>
              <a:rPr lang="en-US" sz="900" b="0" i="0" u="none" strike="noStrike" kern="1200" dirty="0">
                <a:solidFill>
                  <a:schemeClr val="tx1"/>
                </a:solidFill>
                <a:effectLst/>
                <a:latin typeface="Segoe UI Light" pitchFamily="34" charset="0"/>
                <a:ea typeface="+mn-ea"/>
                <a:cs typeface="+mn-cs"/>
              </a:rPr>
              <a:t>Language Understanding Intelligent Service (LUIS) allows developers to build a model that understands natural language and commands tailored to their application.  Example: You can say “turn down the thermostat in the living room,” send it to a LUIS model, and instead of just returning the text that represents what was said, LUIS will return: the action is “turn down,” the location is “living room,” and the target is “thermostat.” LUIS allows developers to iteratively build on these models and take speech or text input and return a structured representation of what the person said.   Not only that but by build LUIS will help developers create and  train smart conversational bot (Intercom or Slack) with a single button.  LUIS will also offer action fulfillment capabilities by simple integration with </a:t>
            </a:r>
            <a:r>
              <a:rPr lang="en-US" sz="900" b="0" i="0" u="none" strike="noStrike" kern="1200" dirty="0" err="1">
                <a:solidFill>
                  <a:schemeClr val="tx1"/>
                </a:solidFill>
                <a:effectLst/>
                <a:latin typeface="Segoe UI Light" pitchFamily="34" charset="0"/>
                <a:ea typeface="+mn-ea"/>
                <a:cs typeface="+mn-cs"/>
              </a:rPr>
              <a:t>webhooks</a:t>
            </a:r>
            <a:r>
              <a:rPr lang="en-US" sz="900" b="0" i="0" u="none" strike="noStrike" kern="1200" dirty="0">
                <a:solidFill>
                  <a:schemeClr val="tx1"/>
                </a:solidFill>
                <a:effectLst/>
                <a:latin typeface="Segoe UI Light" pitchFamily="34" charset="0"/>
                <a:ea typeface="+mn-ea"/>
                <a:cs typeface="+mn-cs"/>
              </a:rPr>
              <a:t>. LUIS works pretty well it comes to intents. For the entities, the learning curve is slower especially when the number of entities increases. LUIS only supports 20 intents &amp; 10 entities yet by build each entities can have up to 10 children. </a:t>
            </a:r>
            <a:br>
              <a:rPr lang="en-US" sz="900" b="0" i="0" u="none" strike="noStrike" kern="1200" dirty="0">
                <a:solidFill>
                  <a:schemeClr val="tx1"/>
                </a:solidFill>
                <a:effectLst/>
                <a:latin typeface="Segoe UI Light" pitchFamily="34" charset="0"/>
                <a:ea typeface="+mn-ea"/>
                <a:cs typeface="+mn-cs"/>
              </a:rPr>
            </a:br>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692104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387916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https://azure.microsoft.com/en-us/documentation/articles/cognitive-services-text-analytics-quick-start/</a:t>
            </a:r>
          </a:p>
          <a:p>
            <a:endParaRPr lang="en-US" dirty="0"/>
          </a:p>
        </p:txBody>
      </p:sp>
    </p:spTree>
    <p:extLst>
      <p:ext uri="{BB962C8B-B14F-4D97-AF65-F5344CB8AC3E}">
        <p14:creationId xmlns:p14="http://schemas.microsoft.com/office/powerpoint/2010/main" val="17768876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AI Immersion Workshop</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10/31/2017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25173337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0357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180065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AI Immersion Workshop</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27F603A-779F-4101-9B83-C34650C566A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851969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10/31/2017 10:49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630673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stretch>
            <a:fillRect/>
          </a:stretch>
        </p:blipFill>
        <p:spPr>
          <a:xfrm>
            <a:off x="1346861" y="1654778"/>
            <a:ext cx="11089614" cy="3989767"/>
          </a:xfrm>
          <a:prstGeom prst="rect">
            <a:avLst/>
          </a:prstGeom>
        </p:spPr>
      </p:pic>
      <p:sp>
        <p:nvSpPr>
          <p:cNvPr id="15" name="Rectangle 14"/>
          <p:cNvSpPr/>
          <p:nvPr userDrawn="1"/>
        </p:nvSpPr>
        <p:spPr bwMode="auto">
          <a:xfrm>
            <a:off x="1112837" y="1654778"/>
            <a:ext cx="7162800" cy="4038600"/>
          </a:xfrm>
          <a:prstGeom prst="rect">
            <a:avLst/>
          </a:prstGeom>
          <a:gradFill>
            <a:gsLst>
              <a:gs pos="44000">
                <a:srgbClr val="FFFFFF"/>
              </a:gs>
              <a:gs pos="100000">
                <a:srgbClr val="FFFFFF">
                  <a:alpha val="0"/>
                </a:srgbClr>
              </a:gs>
            </a:gsLst>
            <a:lin ang="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TextBox 10"/>
          <p:cNvSpPr txBox="1"/>
          <p:nvPr userDrawn="1"/>
        </p:nvSpPr>
        <p:spPr bwMode="black">
          <a:xfrm>
            <a:off x="294215" y="2659062"/>
            <a:ext cx="11887200" cy="1126462"/>
          </a:xfrm>
          <a:prstGeom prst="rect">
            <a:avLst/>
          </a:prstGeom>
          <a:noFill/>
        </p:spPr>
        <p:txBody>
          <a:bodyPr wrap="square" lIns="137160" tIns="146304" rIns="137160" bIns="146304" rtlCol="0">
            <a:spAutoFit/>
          </a:bodyPr>
          <a:lstStyle/>
          <a:p>
            <a:pPr>
              <a:lnSpc>
                <a:spcPct val="90000"/>
              </a:lnSpc>
              <a:spcAft>
                <a:spcPts val="600"/>
              </a:spcAft>
            </a:pPr>
            <a:r>
              <a:rPr lang="en-US" sz="6000" dirty="0">
                <a:gradFill>
                  <a:gsLst>
                    <a:gs pos="5435">
                      <a:schemeClr val="tx1"/>
                    </a:gs>
                    <a:gs pos="15000">
                      <a:schemeClr val="tx1"/>
                    </a:gs>
                  </a:gsLst>
                  <a:lin ang="5400000" scaled="0"/>
                </a:gradFill>
                <a:latin typeface="Segoe UI Light"/>
              </a:rPr>
              <a:t>AI Immersion Workshop</a:t>
            </a:r>
          </a:p>
        </p:txBody>
      </p:sp>
      <p:sp>
        <p:nvSpPr>
          <p:cNvPr id="12" name="TextBox 11"/>
          <p:cNvSpPr txBox="1"/>
          <p:nvPr userDrawn="1"/>
        </p:nvSpPr>
        <p:spPr bwMode="black">
          <a:xfrm>
            <a:off x="294215" y="3649662"/>
            <a:ext cx="10195024" cy="738664"/>
          </a:xfrm>
          <a:prstGeom prst="rect">
            <a:avLst/>
          </a:prstGeom>
          <a:noFill/>
        </p:spPr>
        <p:txBody>
          <a:bodyPr wrap="square" lIns="137160" tIns="146304" rIns="137160" bIns="146304" rtlCol="0">
            <a:spAutoFit/>
          </a:bodyPr>
          <a:lstStyle/>
          <a:p>
            <a:pPr>
              <a:lnSpc>
                <a:spcPct val="90000"/>
              </a:lnSpc>
              <a:spcAft>
                <a:spcPts val="600"/>
              </a:spcAft>
            </a:pPr>
            <a:r>
              <a:rPr lang="en-US" sz="3200" dirty="0">
                <a:gradFill>
                  <a:gsLst>
                    <a:gs pos="5435">
                      <a:schemeClr val="tx1"/>
                    </a:gs>
                    <a:gs pos="15000">
                      <a:schemeClr val="tx1"/>
                    </a:gs>
                  </a:gsLst>
                  <a:lin ang="5400000" scaled="0"/>
                </a:gradFill>
                <a:latin typeface="Segoe UI Light"/>
              </a:rPr>
              <a:t>May 9, 2017</a:t>
            </a:r>
            <a:r>
              <a:rPr lang="en-US" sz="3200" baseline="0" dirty="0">
                <a:gradFill>
                  <a:gsLst>
                    <a:gs pos="5435">
                      <a:schemeClr val="tx1"/>
                    </a:gs>
                    <a:gs pos="15000">
                      <a:schemeClr val="tx1"/>
                    </a:gs>
                  </a:gsLst>
                  <a:lin ang="5400000" scaled="0"/>
                </a:gradFill>
                <a:latin typeface="Segoe UI Light"/>
              </a:rPr>
              <a:t> </a:t>
            </a:r>
            <a:r>
              <a:rPr lang="en-US" sz="3200" dirty="0">
                <a:gradFill>
                  <a:gsLst>
                    <a:gs pos="5435">
                      <a:schemeClr val="tx1"/>
                    </a:gs>
                    <a:gs pos="15000">
                      <a:schemeClr val="tx1"/>
                    </a:gs>
                  </a:gsLst>
                  <a:lin ang="5400000" scaled="0"/>
                </a:gradFill>
                <a:latin typeface="Segoe UI Light"/>
              </a:rPr>
              <a:t>| W Seattle Hotel, Seattle, WA</a:t>
            </a:r>
          </a:p>
        </p:txBody>
      </p:sp>
    </p:spTree>
    <p:extLst>
      <p:ext uri="{BB962C8B-B14F-4D97-AF65-F5344CB8AC3E}">
        <p14:creationId xmlns:p14="http://schemas.microsoft.com/office/powerpoint/2010/main" val="258823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2280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lIns="146304" tIns="91440" rIns="146304" bIns="91440"/>
          <a:lstStyle>
            <a:lvl1pPr>
              <a:lnSpc>
                <a:spcPts val="6298"/>
              </a:lnSpc>
              <a:defRPr sz="5798" baseline="0">
                <a:solidFill>
                  <a:schemeClr val="accent1"/>
                </a:solidFill>
              </a:defRPr>
            </a:lvl1pPr>
          </a:lstStyle>
          <a:p>
            <a:r>
              <a:rPr lang="en-US"/>
              <a:t>Lorem ipsum dolor sit.</a:t>
            </a:r>
          </a:p>
        </p:txBody>
      </p:sp>
      <p:sp>
        <p:nvSpPr>
          <p:cNvPr id="3" name="Footer Placeholder 2"/>
          <p:cNvSpPr>
            <a:spLocks noGrp="1"/>
          </p:cNvSpPr>
          <p:nvPr>
            <p:ph type="ftr" sz="quarter" idx="10"/>
          </p:nvPr>
        </p:nvSpPr>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6245540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6316266" y="0"/>
            <a:ext cx="6120209" cy="6994524"/>
          </a:xfrm>
          <a:prstGeom prst="rect">
            <a:avLst/>
          </a:prstGeom>
        </p:spPr>
      </p:pic>
      <p:sp>
        <p:nvSpPr>
          <p:cNvPr id="9" name="Title 1"/>
          <p:cNvSpPr>
            <a:spLocks noGrp="1"/>
          </p:cNvSpPr>
          <p:nvPr>
            <p:ph type="title" hasCustomPrompt="1"/>
          </p:nvPr>
        </p:nvSpPr>
        <p:spPr>
          <a:xfrm>
            <a:off x="274702" y="2125678"/>
            <a:ext cx="73151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3"/>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59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3991"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9"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9"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02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52099883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1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9936961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header teal">
    <p:bg>
      <p:bgPr>
        <a:solidFill>
          <a:srgbClr val="52525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41116" r="2514"/>
          <a:stretch/>
        </p:blipFill>
        <p:spPr>
          <a:xfrm rot="5400000">
            <a:off x="2713036" y="-2713037"/>
            <a:ext cx="7010400" cy="12436475"/>
          </a:xfrm>
          <a:prstGeom prst="rect">
            <a:avLst/>
          </a:prstGeom>
        </p:spPr>
      </p:pic>
      <p:sp>
        <p:nvSpPr>
          <p:cNvPr id="3" name="Rectangle 2"/>
          <p:cNvSpPr/>
          <p:nvPr userDrawn="1"/>
        </p:nvSpPr>
        <p:spPr bwMode="auto">
          <a:xfrm>
            <a:off x="-2" y="1958182"/>
            <a:ext cx="7924800" cy="3078162"/>
          </a:xfrm>
          <a:prstGeom prst="rect">
            <a:avLst/>
          </a:prstGeom>
          <a:solidFill>
            <a:schemeClr val="accent2">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74638" y="2308600"/>
            <a:ext cx="7162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474197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36277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24451179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912175C-3CF6-487A-9684-5B9CA6422935}" type="datetimeFigureOut">
              <a:rPr lang="en-US" smtClean="0"/>
              <a:t>10/31/2017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8EB9E8-CA3A-4349-8165-A1A8FED2E9F7}" type="slidenum">
              <a:rPr lang="en-US" smtClean="0"/>
              <a:t>‹#›</a:t>
            </a:fld>
            <a:endParaRPr lang="en-US"/>
          </a:p>
        </p:txBody>
      </p:sp>
    </p:spTree>
    <p:extLst>
      <p:ext uri="{BB962C8B-B14F-4D97-AF65-F5344CB8AC3E}">
        <p14:creationId xmlns:p14="http://schemas.microsoft.com/office/powerpoint/2010/main" val="3115709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1" y="1371600"/>
            <a:ext cx="11704320" cy="1932837"/>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586" indent="0">
              <a:spcBef>
                <a:spcPts val="600"/>
              </a:spcBef>
              <a:buNone/>
              <a:defRPr/>
            </a:lvl3pPr>
            <a:lvl4pPr marL="457170" indent="0">
              <a:spcBef>
                <a:spcPts val="600"/>
              </a:spcBef>
              <a:buNone/>
              <a:defRPr/>
            </a:lvl4pPr>
            <a:lvl5pPr marL="685755"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305524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rgbClr val="0090D2"/>
                </a:solidFill>
              </a:defRPr>
            </a:lvl1pPr>
          </a:lstStyle>
          <a:p>
            <a:r>
              <a:rPr lang="en-US" dirty="0"/>
              <a:t>Click to edit Master title style</a:t>
            </a:r>
          </a:p>
        </p:txBody>
      </p:sp>
      <p:sp>
        <p:nvSpPr>
          <p:cNvPr id="4" name="Content Placeholder 3"/>
          <p:cNvSpPr>
            <a:spLocks noGrp="1"/>
          </p:cNvSpPr>
          <p:nvPr>
            <p:ph sz="quarter" idx="10" hasCustomPrompt="1"/>
          </p:nvPr>
        </p:nvSpPr>
        <p:spPr>
          <a:xfrm>
            <a:off x="587278" y="1521957"/>
            <a:ext cx="11236010" cy="4799021"/>
          </a:xfrm>
        </p:spPr>
        <p:txBody>
          <a:bodyPr/>
          <a:lstStyle>
            <a:lvl1pPr marL="0" indent="0">
              <a:buNone/>
              <a:defRPr sz="2448"/>
            </a:lvl1pPr>
            <a:lvl3pPr marL="401544" marR="0" indent="-401544" algn="l" defTabSz="1243493" rtl="0" eaLnBrk="1" fontAlgn="auto" latinLnBrk="0" hangingPunct="1">
              <a:lnSpc>
                <a:spcPct val="100000"/>
              </a:lnSpc>
              <a:spcBef>
                <a:spcPct val="20000"/>
              </a:spcBef>
              <a:spcAft>
                <a:spcPts val="0"/>
              </a:spcAft>
              <a:buClr>
                <a:schemeClr val="accent4"/>
              </a:buClr>
              <a:buSzTx/>
              <a:buFont typeface="Arial"/>
              <a:buNone/>
              <a:tabLst/>
              <a:defRPr/>
            </a:lvl3pPr>
          </a:lstStyle>
          <a:p>
            <a:pPr lvl="0"/>
            <a:r>
              <a:rPr lang="en-US" dirty="0"/>
              <a:t>Heading One Style </a:t>
            </a:r>
          </a:p>
          <a:p>
            <a:pPr lvl="0"/>
            <a:r>
              <a:rPr lang="en-US" dirty="0"/>
              <a:t>Body content, 18pt Segoe UI (gray)</a:t>
            </a:r>
          </a:p>
          <a:p>
            <a:pPr lvl="0"/>
            <a:endParaRPr lang="en-US" dirty="0"/>
          </a:p>
          <a:p>
            <a:pPr lvl="0"/>
            <a:r>
              <a:rPr lang="en-US" dirty="0"/>
              <a:t>Heading Two Style</a:t>
            </a:r>
          </a:p>
          <a:p>
            <a:pPr lvl="0"/>
            <a:r>
              <a:rPr lang="en-US" dirty="0"/>
              <a:t>Body content, 18pt Segoe UI (gray)</a:t>
            </a:r>
          </a:p>
          <a:p>
            <a:pPr lvl="0"/>
            <a:endParaRPr lang="en-US" dirty="0"/>
          </a:p>
          <a:p>
            <a:pPr lvl="0"/>
            <a:r>
              <a:rPr lang="en-US" dirty="0"/>
              <a:t>HEADING THREE STYLE</a:t>
            </a:r>
          </a:p>
          <a:p>
            <a:pPr lvl="0"/>
            <a:r>
              <a:rPr lang="en-US" dirty="0"/>
              <a:t>Body content, 18pt Segoe UI (gray)</a:t>
            </a:r>
          </a:p>
          <a:p>
            <a:pPr lvl="0"/>
            <a:endParaRPr lang="en-US" dirty="0"/>
          </a:p>
        </p:txBody>
      </p:sp>
      <p:sp>
        <p:nvSpPr>
          <p:cNvPr id="13" name="Slide Number Placeholder 1"/>
          <p:cNvSpPr>
            <a:spLocks noGrp="1"/>
          </p:cNvSpPr>
          <p:nvPr>
            <p:ph type="sldNum" sz="quarter" idx="4"/>
          </p:nvPr>
        </p:nvSpPr>
        <p:spPr>
          <a:xfrm>
            <a:off x="719550" y="6562103"/>
            <a:ext cx="2901844" cy="373472"/>
          </a:xfrm>
          <a:prstGeom prst="rect">
            <a:avLst/>
          </a:prstGeom>
        </p:spPr>
        <p:txBody>
          <a:bodyPr vert="horz" lIns="91440" tIns="45720" rIns="91440" bIns="45720" rtlCol="0" anchor="ctr"/>
          <a:lstStyle>
            <a:lvl1pPr algn="l">
              <a:defRPr sz="1428" b="0">
                <a:solidFill>
                  <a:srgbClr val="0090D2"/>
                </a:solidFill>
              </a:defRPr>
            </a:lvl1pPr>
          </a:lstStyle>
          <a:p>
            <a:fld id="{2501BE23-1565-7B4A-A660-ADF397564F82}" type="slidenum">
              <a:rPr lang="en-US" smtClean="0"/>
              <a:pPr/>
              <a:t>‹#›</a:t>
            </a:fld>
            <a:endParaRPr lang="en-US" dirty="0"/>
          </a:p>
        </p:txBody>
      </p:sp>
    </p:spTree>
    <p:extLst>
      <p:ext uri="{BB962C8B-B14F-4D97-AF65-F5344CB8AC3E}">
        <p14:creationId xmlns:p14="http://schemas.microsoft.com/office/powerpoint/2010/main" val="11814040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7" y="2125677"/>
            <a:ext cx="7315199" cy="1828786"/>
          </a:xfrm>
          <a:noFill/>
        </p:spPr>
        <p:txBody>
          <a:bodyPr wrap="square" tIns="91440" bIns="91440" anchor="t" anchorCtr="0">
            <a:noAutofit/>
          </a:bodyPr>
          <a:lstStyle>
            <a:lvl1pPr>
              <a:defRPr sz="60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4872215"/>
            <a:ext cx="7315199"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6316266" y="0"/>
            <a:ext cx="6120209" cy="6994524"/>
          </a:xfrm>
          <a:prstGeom prst="rect">
            <a:avLst/>
          </a:prstGeom>
        </p:spPr>
      </p:pic>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40" r:id="rId3"/>
    <p:sldLayoutId id="2147484241" r:id="rId4"/>
    <p:sldLayoutId id="2147484474" r:id="rId5"/>
    <p:sldLayoutId id="2147484245" r:id="rId6"/>
    <p:sldLayoutId id="2147484247" r:id="rId7"/>
    <p:sldLayoutId id="2147484249" r:id="rId8"/>
    <p:sldLayoutId id="2147484250" r:id="rId9"/>
    <p:sldLayoutId id="2147484264" r:id="rId10"/>
    <p:sldLayoutId id="2147484251" r:id="rId11"/>
    <p:sldLayoutId id="2147484475" r:id="rId12"/>
    <p:sldLayoutId id="2147484463" r:id="rId13"/>
    <p:sldLayoutId id="2147484256" r:id="rId14"/>
    <p:sldLayoutId id="2147484257" r:id="rId15"/>
    <p:sldLayoutId id="2147484260" r:id="rId16"/>
    <p:sldLayoutId id="2147484299" r:id="rId17"/>
    <p:sldLayoutId id="2147484263" r:id="rId18"/>
    <p:sldLayoutId id="2147484483" r:id="rId19"/>
    <p:sldLayoutId id="2147484484" r:id="rId20"/>
    <p:sldLayoutId id="2147484485" r:id="rId21"/>
    <p:sldLayoutId id="2147484486" r:id="rId22"/>
    <p:sldLayoutId id="2147484487" r:id="rId23"/>
    <p:sldLayoutId id="2147484488" r:id="rId24"/>
    <p:sldLayoutId id="2147484489" r:id="rId25"/>
    <p:sldLayoutId id="2147484490" r:id="rId26"/>
    <p:sldLayoutId id="2147484491" r:id="rId27"/>
    <p:sldLayoutId id="2147484492"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0.xml"/><Relationship Id="rId1" Type="http://schemas.openxmlformats.org/officeDocument/2006/relationships/slideLayout" Target="../slideLayouts/slideLayout2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2.xml"/></Relationships>
</file>

<file path=ppt/slides/_rels/slide103.xml.rels><?xml version="1.0" encoding="UTF-8" standalone="yes"?>
<Relationships xmlns="http://schemas.openxmlformats.org/package/2006/relationships"><Relationship Id="rId3" Type="http://schemas.openxmlformats.org/officeDocument/2006/relationships/hyperlink" Target="http://projectmurphy.net/" TargetMode="External"/><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4.xml"/><Relationship Id="rId1" Type="http://schemas.openxmlformats.org/officeDocument/2006/relationships/slideLayout" Target="../slideLayouts/slideLayout22.xml"/><Relationship Id="rId5" Type="http://schemas.openxmlformats.org/officeDocument/2006/relationships/hyperlink" Target="http://blogs.microsoft.com/next/2016/03/30/decades-of-computer-vision-research-one-swiss-army-knife/#sm.0000czoqxnzr5e5cvyb28mj4d6jej" TargetMode="External"/><Relationship Id="rId4" Type="http://schemas.openxmlformats.org/officeDocument/2006/relationships/hyperlink" Target="https://www.youtube.com/watch?v=R2mC-NUAmMk" TargetMode="Externa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9.xml"/><Relationship Id="rId1" Type="http://schemas.openxmlformats.org/officeDocument/2006/relationships/video" Target="https://www.youtube.com/embed/R2mC-NUAmMk" TargetMode="External"/><Relationship Id="rId4" Type="http://schemas.openxmlformats.org/officeDocument/2006/relationships/image" Target="../media/image69.jpeg"/></Relationships>
</file>

<file path=ppt/slides/_rels/slide10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06.xml"/><Relationship Id="rId1" Type="http://schemas.openxmlformats.org/officeDocument/2006/relationships/slideLayout" Target="../slideLayouts/slideLayout22.xml"/><Relationship Id="rId5" Type="http://schemas.openxmlformats.org/officeDocument/2006/relationships/hyperlink" Target="https://www.microsoft.com/cognitive-services/en-us/vigiglobe-wizr" TargetMode="External"/><Relationship Id="rId4" Type="http://schemas.openxmlformats.org/officeDocument/2006/relationships/image" Target="../media/image71.png"/></Relationships>
</file>

<file path=ppt/slides/_rels/slide10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07.xml"/><Relationship Id="rId1" Type="http://schemas.openxmlformats.org/officeDocument/2006/relationships/slideLayout" Target="../slideLayouts/slideLayout22.xml"/><Relationship Id="rId6" Type="http://schemas.microsoft.com/office/2007/relationships/hdphoto" Target="../media/hdphoto2.wdp"/><Relationship Id="rId5" Type="http://schemas.openxmlformats.org/officeDocument/2006/relationships/image" Target="../media/image73.png"/><Relationship Id="rId4" Type="http://schemas.openxmlformats.org/officeDocument/2006/relationships/hyperlink" Target="https://www.microsoft.com/cognitive-services/en-us/blucup-zero-keyboard" TargetMode="External"/></Relationships>
</file>

<file path=ppt/slides/_rels/slide108.xml.rels><?xml version="1.0" encoding="UTF-8" standalone="yes"?>
<Relationships xmlns="http://schemas.openxmlformats.org/package/2006/relationships"><Relationship Id="rId8" Type="http://schemas.openxmlformats.org/officeDocument/2006/relationships/hyperlink" Target="https://cognitive.uservoice.com/" TargetMode="External"/><Relationship Id="rId3" Type="http://schemas.openxmlformats.org/officeDocument/2006/relationships/hyperlink" Target="https://www.microsoft.com/cognitive-services/en-us/pricing" TargetMode="External"/><Relationship Id="rId7" Type="http://schemas.openxmlformats.org/officeDocument/2006/relationships/hyperlink" Target="https://social.msdn.microsoft.com/forums/azure/en-US/home?forum=mlapi" TargetMode="External"/><Relationship Id="rId2" Type="http://schemas.openxmlformats.org/officeDocument/2006/relationships/notesSlide" Target="../notesSlides/notesSlide108.xml"/><Relationship Id="rId1" Type="http://schemas.openxmlformats.org/officeDocument/2006/relationships/slideLayout" Target="../slideLayouts/slideLayout25.xml"/><Relationship Id="rId6" Type="http://schemas.openxmlformats.org/officeDocument/2006/relationships/hyperlink" Target="https://stackoverflow.com/questions/tagged/microsoft-cognitive" TargetMode="External"/><Relationship Id="rId5" Type="http://schemas.openxmlformats.org/officeDocument/2006/relationships/hyperlink" Target="https://github.com/Microsoft/ProjectOxford-ClientSDK" TargetMode="External"/><Relationship Id="rId4" Type="http://schemas.openxmlformats.org/officeDocument/2006/relationships/hyperlink" Target="https://www.microsoft.com/cognitive-services/en-us/computer-vision-api/documentation"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blogs.msdn.microsoft.com/jennifer" TargetMode="External"/><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15.xml"/><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16.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6.xml"/></Relationships>
</file>

<file path=ppt/slides/_rels/slide11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3" Type="http://schemas.openxmlformats.org/officeDocument/2006/relationships/hyperlink" Target="https://docs.microsoft.com/en-us/azure/documentdb/documentdb-consistency-levels" TargetMode="External"/><Relationship Id="rId2" Type="http://schemas.openxmlformats.org/officeDocument/2006/relationships/notesSlide" Target="../notesSlides/notesSlide11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1.xml"/><Relationship Id="rId1" Type="http://schemas.openxmlformats.org/officeDocument/2006/relationships/slideLayout" Target="../slideLayouts/slideLayout28.xml"/></Relationships>
</file>

<file path=ppt/slides/_rels/slide122.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122.xml"/><Relationship Id="rId1" Type="http://schemas.openxmlformats.org/officeDocument/2006/relationships/slideLayout" Target="../slideLayouts/slideLayout14.xml"/><Relationship Id="rId5" Type="http://schemas.openxmlformats.org/officeDocument/2006/relationships/image" Target="../media/image82.gif"/><Relationship Id="rId4" Type="http://schemas.openxmlformats.org/officeDocument/2006/relationships/image" Target="../media/image81.gif"/></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blogs.msdn.microsoft.com/jennifer"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tiff"/><Relationship Id="rId7" Type="http://schemas.openxmlformats.org/officeDocument/2006/relationships/image" Target="../media/image19.tiff"/><Relationship Id="rId12"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8.tiff"/><Relationship Id="rId11" Type="http://schemas.openxmlformats.org/officeDocument/2006/relationships/image" Target="../media/image23.tiff"/><Relationship Id="rId5" Type="http://schemas.openxmlformats.org/officeDocument/2006/relationships/image" Target="../media/image17.tiff"/><Relationship Id="rId10" Type="http://schemas.openxmlformats.org/officeDocument/2006/relationships/image" Target="../media/image22.tiff"/><Relationship Id="rId4" Type="http://schemas.openxmlformats.org/officeDocument/2006/relationships/image" Target="../media/image16.tiff"/><Relationship Id="rId9" Type="http://schemas.openxmlformats.org/officeDocument/2006/relationships/image" Target="../media/image21.tiff"/></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bot-framework/bot-design-conversation-flow" TargetMode="External"/><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9.svg"/><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3" Type="http://schemas.openxmlformats.org/officeDocument/2006/relationships/hyperlink" Target="https://docs.botframework.com/en-us/csharp/builder/sdkreference/stateapi.htm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hyperlink" Target="https://docs.botframework.com/en-us/node/builder/chat-reference/interfaces/_botbuilder_d_.iuniversalbotsettings.html#persistconversationdata"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1.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hyperlink" Target="http://aka.ms/botdesign" TargetMode="External"/><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noodlefrenzy/CognitiveServicesTutorial"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github.com/Microsoft/AI-Immersion-Workshop"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noodlefrenzy/CognitiveServicesTutorial/blob/master/LabManual.md"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github.com/MicrosoftDX/botFramework-botSpecDocs/blob/master/src/CaaP%20Design%20spec.docx" TargetMode="External"/><Relationship Id="rId2" Type="http://schemas.openxmlformats.org/officeDocument/2006/relationships/notesSlide" Target="../notesSlides/notesSlide70.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bot-framework/bot-design-pattern-embed-app" TargetMode="External"/><Relationship Id="rId2" Type="http://schemas.openxmlformats.org/officeDocument/2006/relationships/notesSlide" Target="../notesSlides/notesSlide71.xml"/><Relationship Id="rId1" Type="http://schemas.openxmlformats.org/officeDocument/2006/relationships/slideLayout" Target="../slideLayouts/slideLayout3.xml"/><Relationship Id="rId4" Type="http://schemas.openxmlformats.org/officeDocument/2006/relationships/hyperlink" Target="https://docs.microsoft.com/en-us/bot-framework/bot-design-pattern-embed-web-site"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hyperlink" Target="http://aka.ms/JenBotSamples" TargetMode="External"/><Relationship Id="rId3" Type="http://schemas.openxmlformats.org/officeDocument/2006/relationships/hyperlink" Target="http://dev.botframework.com/" TargetMode="External"/><Relationship Id="rId7" Type="http://schemas.openxmlformats.org/officeDocument/2006/relationships/hyperlink" Target="http://emulator.botframework.com/" TargetMode="External"/><Relationship Id="rId2" Type="http://schemas.openxmlformats.org/officeDocument/2006/relationships/notesSlide" Target="../notesSlides/notesSlide73.xml"/><Relationship Id="rId1" Type="http://schemas.openxmlformats.org/officeDocument/2006/relationships/slideLayout" Target="../slideLayouts/slideLayout3.xml"/><Relationship Id="rId6" Type="http://schemas.openxmlformats.org/officeDocument/2006/relationships/hyperlink" Target="http://aka.ms/bf-bc-vstemplate" TargetMode="External"/><Relationship Id="rId5" Type="http://schemas.openxmlformats.org/officeDocument/2006/relationships/hyperlink" Target="http://docs.botframework.com/" TargetMode="External"/><Relationship Id="rId4" Type="http://schemas.openxmlformats.org/officeDocument/2006/relationships/hyperlink" Target="http://bots.botframework.com/" TargetMode="External"/><Relationship Id="rId9" Type="http://schemas.openxmlformats.org/officeDocument/2006/relationships/hyperlink" Target="http://github.com/Microsoft/BotBuilder"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blogs.msdn.microsoft.com/jennifer" TargetMode="External"/><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hyperlink" Target="http://blogs.msdn.microsoft.com/jennifer" TargetMode="Externa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77.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g"/><Relationship Id="rId7" Type="http://schemas.openxmlformats.org/officeDocument/2006/relationships/image" Target="../media/image51.png"/><Relationship Id="rId12" Type="http://schemas.openxmlformats.org/officeDocument/2006/relationships/image" Target="../media/image55.png"/><Relationship Id="rId2" Type="http://schemas.openxmlformats.org/officeDocument/2006/relationships/notesSlide" Target="../notesSlides/notesSlide78.xml"/><Relationship Id="rId1" Type="http://schemas.openxmlformats.org/officeDocument/2006/relationships/slideLayout" Target="../slideLayouts/slideLayout22.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3.png"/><Relationship Id="rId4" Type="http://schemas.openxmlformats.org/officeDocument/2006/relationships/image" Target="../media/image48.png"/><Relationship Id="rId9"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80.xml"/><Relationship Id="rId1" Type="http://schemas.openxmlformats.org/officeDocument/2006/relationships/slideLayout" Target="../slideLayouts/slideLayout22.xml"/><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4.xml"/></Relationships>
</file>

<file path=ppt/slides/_rels/slide8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www.microsoft.com/cognitive-services/en-us/computer-vision-api" TargetMode="External"/><Relationship Id="rId2" Type="http://schemas.openxmlformats.org/officeDocument/2006/relationships/notesSlide" Target="../notesSlides/notesSlide85.xml"/><Relationship Id="rId1" Type="http://schemas.openxmlformats.org/officeDocument/2006/relationships/slideLayout" Target="../slideLayouts/slideLayout3.xml"/><Relationship Id="rId5" Type="http://schemas.openxmlformats.org/officeDocument/2006/relationships/hyperlink" Target="https://www.microsoft.com/cognitive-services/en-us/face-api" TargetMode="External"/><Relationship Id="rId4" Type="http://schemas.openxmlformats.org/officeDocument/2006/relationships/hyperlink" Target="https://www.microsoft.com/cognitive-services/en-us/emotion-api"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www.microsoft.com/cognitive-services/en-us/SDK-Sample?api=computer%20vision" TargetMode="External"/><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hyperlink" Target="https://www.microsoft.com/cognitive-services/en-us/documentation"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microsoft.com/cognitive" TargetMode="External"/><Relationship Id="rId2" Type="http://schemas.openxmlformats.org/officeDocument/2006/relationships/notesSlide" Target="../notesSlides/notesSlide87.xml"/><Relationship Id="rId1" Type="http://schemas.openxmlformats.org/officeDocument/2006/relationships/slideLayout" Target="../slideLayouts/slideLayout8.xml"/><Relationship Id="rId5" Type="http://schemas.openxmlformats.org/officeDocument/2006/relationships/hyperlink" Target="https://github.com/Microsoft/Cognitive-Samples-IntelligentKiosk" TargetMode="External"/><Relationship Id="rId4" Type="http://schemas.openxmlformats.org/officeDocument/2006/relationships/hyperlink" Target="http://aifunclub.azurewebsites.net/" TargetMode="Externa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noodlefrenzy/CognitiveServicesTutorial"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www.documentdb.com/sql/demo" TargetMode="External"/><Relationship Id="rId5" Type="http://schemas.openxmlformats.org/officeDocument/2006/relationships/hyperlink" Target="https://azure.microsoft.com/en-us/services/cognitive-services/" TargetMode="External"/><Relationship Id="rId4" Type="http://schemas.openxmlformats.org/officeDocument/2006/relationships/hyperlink" Target="https://github.com/Microsoft/Cognitive-Samples-IntelligentKiosk" TargetMode="External"/></Relationships>
</file>

<file path=ppt/slides/_rels/slide90.xml.rels><?xml version="1.0" encoding="UTF-8" standalone="yes"?>
<Relationships xmlns="http://schemas.openxmlformats.org/package/2006/relationships"><Relationship Id="rId3" Type="http://schemas.openxmlformats.org/officeDocument/2006/relationships/hyperlink" Target="http://microsoft.com/cognitive" TargetMode="External"/><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2.xml"/><Relationship Id="rId1" Type="http://schemas.openxmlformats.org/officeDocument/2006/relationships/slideLayout" Target="../slideLayouts/slideLayout2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94.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96.xml.rels><?xml version="1.0" encoding="UTF-8" standalone="yes"?>
<Relationships xmlns="http://schemas.openxmlformats.org/package/2006/relationships"><Relationship Id="rId3" Type="http://schemas.openxmlformats.org/officeDocument/2006/relationships/hyperlink" Target="http://aka.ms/bias" TargetMode="External"/><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hyperlink" Target="http://microsoftcareerbot.azurewebsites.net/" TargetMode="External"/><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hyperlink" Target="http://luis.ai/"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42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128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2561249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a:t>
            </a:r>
          </a:p>
        </p:txBody>
      </p:sp>
    </p:spTree>
    <p:extLst>
      <p:ext uri="{BB962C8B-B14F-4D97-AF65-F5344CB8AC3E}">
        <p14:creationId xmlns:p14="http://schemas.microsoft.com/office/powerpoint/2010/main" val="121814957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Link your users to robust and timely news searches</a:t>
              </a:r>
            </a:p>
          </p:txBody>
        </p:sp>
      </p:grpSp>
    </p:spTree>
    <p:extLst>
      <p:ext uri="{BB962C8B-B14F-4D97-AF65-F5344CB8AC3E}">
        <p14:creationId xmlns:p14="http://schemas.microsoft.com/office/powerpoint/2010/main" val="65671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4872215"/>
            <a:ext cx="7315199" cy="1625060"/>
          </a:xfrm>
        </p:spPr>
        <p:txBody>
          <a:bodyPr/>
          <a:lstStyle/>
          <a:p>
            <a:r>
              <a:rPr lang="en-US" dirty="0"/>
              <a:t>Project Murphy Bot</a:t>
            </a:r>
          </a:p>
          <a:p>
            <a:r>
              <a:rPr lang="en-US" dirty="0">
                <a:hlinkClick r:id="rId3"/>
              </a:rPr>
              <a:t>http://projectmurphy.net</a:t>
            </a:r>
            <a:r>
              <a:rPr lang="en-US" dirty="0"/>
              <a:t> </a:t>
            </a:r>
          </a:p>
          <a:p>
            <a:endParaRPr lang="en-US" dirty="0"/>
          </a:p>
        </p:txBody>
      </p:sp>
    </p:spTree>
    <p:extLst>
      <p:ext uri="{BB962C8B-B14F-4D97-AF65-F5344CB8AC3E}">
        <p14:creationId xmlns:p14="http://schemas.microsoft.com/office/powerpoint/2010/main" val="262114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0" y="0"/>
            <a:ext cx="12436475" cy="6994525"/>
          </a:xfrm>
          <a:prstGeom prst="rect">
            <a:avLst/>
          </a:prstGeom>
        </p:spPr>
      </p:pic>
      <p:grpSp>
        <p:nvGrpSpPr>
          <p:cNvPr id="12" name="Group 11"/>
          <p:cNvGrpSpPr/>
          <p:nvPr/>
        </p:nvGrpSpPr>
        <p:grpSpPr>
          <a:xfrm>
            <a:off x="5897383" y="754062"/>
            <a:ext cx="6539092" cy="5486401"/>
            <a:chOff x="-2" y="-599007"/>
            <a:chExt cx="6539092" cy="6697663"/>
          </a:xfrm>
        </p:grpSpPr>
        <p:sp>
          <p:nvSpPr>
            <p:cNvPr id="13" name="Rectangle 12"/>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9217" rIns="45720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Segoe UI Light"/>
                  <a:ea typeface="+mn-ea"/>
                  <a:cs typeface="+mn-cs"/>
                </a:rPr>
                <a:t>Bringing it all together </a:t>
              </a:r>
            </a:p>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The Seeing AI App </a:t>
              </a:r>
            </a:p>
            <a:p>
              <a:pPr marL="0" marR="0" lvl="0" indent="0" algn="l" defTabSz="932742"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Computer Vision, Image, Speech Recognition, NLP, and ML from Microsoft Cognitive Services </a:t>
              </a:r>
            </a:p>
          </p:txBody>
        </p:sp>
        <p:sp>
          <p:nvSpPr>
            <p:cNvPr id="16" name="TextBox 15">
              <a:hlinkClick r:id="rId4"/>
            </p:cNvPr>
            <p:cNvSpPr txBox="1"/>
            <p:nvPr/>
          </p:nvSpPr>
          <p:spPr>
            <a:xfrm>
              <a:off x="1669261" y="5653232"/>
              <a:ext cx="1631858" cy="346855"/>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Watch Video Here</a:t>
              </a:r>
            </a:p>
          </p:txBody>
        </p:sp>
        <p:sp>
          <p:nvSpPr>
            <p:cNvPr id="17" name="TextBox 16">
              <a:hlinkClick r:id="rId5"/>
            </p:cNvPr>
            <p:cNvSpPr txBox="1"/>
            <p:nvPr/>
          </p:nvSpPr>
          <p:spPr>
            <a:xfrm>
              <a:off x="109186" y="5653232"/>
              <a:ext cx="1450783" cy="346855"/>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Blog Here</a:t>
              </a:r>
            </a:p>
          </p:txBody>
        </p:sp>
      </p:grpSp>
    </p:spTree>
    <p:extLst>
      <p:ext uri="{BB962C8B-B14F-4D97-AF65-F5344CB8AC3E}">
        <p14:creationId xmlns:p14="http://schemas.microsoft.com/office/powerpoint/2010/main" val="2325666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Seeing AI</a:t>
            </a:r>
          </a:p>
        </p:txBody>
      </p:sp>
      <p:pic>
        <p:nvPicPr>
          <p:cNvPr id="5" name="R2mC-NUAmMk"/>
          <p:cNvPicPr>
            <a:picLocks noRot="1" noChangeAspect="1"/>
          </p:cNvPicPr>
          <p:nvPr>
            <a:videoFile r:link="rId1"/>
          </p:nvPr>
        </p:nvPicPr>
        <p:blipFill>
          <a:blip r:embed="rId4"/>
          <a:stretch>
            <a:fillRect/>
          </a:stretch>
        </p:blipFill>
        <p:spPr>
          <a:xfrm>
            <a:off x="-15173" y="-15433"/>
            <a:ext cx="12451648" cy="7004052"/>
          </a:xfrm>
          <a:prstGeom prst="rect">
            <a:avLst/>
          </a:prstGeom>
        </p:spPr>
      </p:pic>
    </p:spTree>
    <p:extLst>
      <p:ext uri="{BB962C8B-B14F-4D97-AF65-F5344CB8AC3E}">
        <p14:creationId xmlns:p14="http://schemas.microsoft.com/office/powerpoint/2010/main" val="16679872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1338" b="-38"/>
          <a:stretch/>
        </p:blipFill>
        <p:spPr>
          <a:xfrm>
            <a:off x="0" y="-84137"/>
            <a:ext cx="12436475" cy="70866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437" y="754062"/>
            <a:ext cx="3228470" cy="545253"/>
          </a:xfrm>
          <a:prstGeom prst="rect">
            <a:avLst/>
          </a:prstGeom>
        </p:spPr>
      </p:pic>
      <p:grpSp>
        <p:nvGrpSpPr>
          <p:cNvPr id="18" name="Group 17"/>
          <p:cNvGrpSpPr/>
          <p:nvPr/>
        </p:nvGrpSpPr>
        <p:grpSpPr>
          <a:xfrm>
            <a:off x="-2" y="1510765"/>
            <a:ext cx="6539092" cy="3972994"/>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5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“I have not seen anything comparable. We can use the Computer Vision API to prove to our clients the reliability of the data, so they can be confident making important business decisions based on that information.”</a:t>
              </a:r>
              <a:endParaRPr kumimoji="0" lang="en-US" sz="2400" b="0" i="1" u="none" strike="noStrike" kern="1200" cap="none" spc="0" normalizeH="0" baseline="0" noProof="0" dirty="0">
                <a:ln>
                  <a:noFill/>
                </a:ln>
                <a:solidFill>
                  <a:prstClr val="white"/>
                </a:solidFill>
                <a:effectLst/>
                <a:uLnTx/>
                <a:uFillTx/>
                <a:latin typeface="Segoe UI"/>
                <a:ea typeface="+mn-ea"/>
                <a:cs typeface="+mn-cs"/>
              </a:endParaRPr>
            </a:p>
            <a:p>
              <a:pPr marL="0" marR="0" lvl="0" indent="0" algn="r" defTabSz="932742" rtl="0" eaLnBrk="1" fontAlgn="auto" latinLnBrk="0" hangingPunct="1">
                <a:lnSpc>
                  <a:spcPct val="100000"/>
                </a:lnSpc>
                <a:spcBef>
                  <a:spcPts val="0"/>
                </a:spcBef>
                <a:spcAft>
                  <a:spcPts val="1500"/>
                </a:spcAft>
                <a:buClrTx/>
                <a:buSzTx/>
                <a:buFontTx/>
                <a:buNone/>
                <a:tabLst/>
                <a:defRPr/>
              </a:pPr>
              <a:r>
                <a:rPr kumimoji="0" lang="nl-NL" sz="1700" b="0" i="0" u="none" strike="noStrike" kern="1200" cap="none" spc="0" normalizeH="0" baseline="0" noProof="0" dirty="0">
                  <a:ln>
                    <a:noFill/>
                  </a:ln>
                  <a:solidFill>
                    <a:prstClr val="white"/>
                  </a:solidFill>
                  <a:effectLst/>
                  <a:uLnTx/>
                  <a:uFillTx/>
                  <a:latin typeface="Segoe UI"/>
                  <a:ea typeface="+mn-ea"/>
                  <a:cs typeface="+mn-cs"/>
                </a:rPr>
                <a:t>Vigiglobe CEO Leendert de Voogd </a:t>
              </a:r>
              <a:endParaRPr kumimoji="0" lang="en-US" sz="1700" b="0" i="1" u="none" strike="noStrike" kern="1200" cap="none" spc="0" normalizeH="0" baseline="0" noProof="0" dirty="0">
                <a:ln>
                  <a:noFill/>
                </a:ln>
                <a:solidFill>
                  <a:prstClr val="white"/>
                </a:solidFill>
                <a:effectLst/>
                <a:uLnTx/>
                <a:uFillTx/>
                <a:latin typeface="Segoe UI"/>
                <a:ea typeface="+mn-ea"/>
                <a:cs typeface="+mn-cs"/>
              </a:endParaRPr>
            </a:p>
          </p:txBody>
        </p:sp>
        <p:sp>
          <p:nvSpPr>
            <p:cNvPr id="21" name="TextBox 20"/>
            <p:cNvSpPr txBox="1"/>
            <p:nvPr/>
          </p:nvSpPr>
          <p:spPr>
            <a:xfrm>
              <a:off x="293966" y="5561202"/>
              <a:ext cx="2418291" cy="530915"/>
            </a:xfrm>
            <a:prstGeom prst="rect">
              <a:avLst/>
            </a:prstGeom>
            <a:noFill/>
          </p:spPr>
          <p:txBody>
            <a:bodyPr wrap="none" lIns="182880" tIns="146304" rIns="182880" bIns="146304" rtlCol="0" anchor="ctr">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22" name="TextBox 21">
              <a:hlinkClick r:id="rId5"/>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spTree>
    <p:extLst>
      <p:ext uri="{BB962C8B-B14F-4D97-AF65-F5344CB8AC3E}">
        <p14:creationId xmlns:p14="http://schemas.microsoft.com/office/powerpoint/2010/main" val="408341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19356" y="-9226"/>
            <a:ext cx="12455831" cy="7007241"/>
            <a:chOff x="-19356" y="-9226"/>
            <a:chExt cx="12455831" cy="7007241"/>
          </a:xfrm>
        </p:grpSpPr>
        <p:pic>
          <p:nvPicPr>
            <p:cNvPr id="2" name="Picture 1"/>
            <p:cNvPicPr>
              <a:picLocks noChangeAspect="1"/>
            </p:cNvPicPr>
            <p:nvPr/>
          </p:nvPicPr>
          <p:blipFill rotWithShape="1">
            <a:blip r:embed="rId3"/>
            <a:srcRect r="257"/>
            <a:stretch/>
          </p:blipFill>
          <p:spPr>
            <a:xfrm>
              <a:off x="0" y="-9226"/>
              <a:ext cx="12436475" cy="7007241"/>
            </a:xfrm>
            <a:prstGeom prst="rect">
              <a:avLst/>
            </a:prstGeom>
          </p:spPr>
        </p:pic>
        <p:sp>
          <p:nvSpPr>
            <p:cNvPr id="10" name="Rectangle 9"/>
            <p:cNvSpPr/>
            <p:nvPr/>
          </p:nvSpPr>
          <p:spPr bwMode="auto">
            <a:xfrm>
              <a:off x="-19356" y="-9226"/>
              <a:ext cx="6999593" cy="7006019"/>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p:cNvGrpSpPr/>
          <p:nvPr/>
        </p:nvGrpSpPr>
        <p:grpSpPr>
          <a:xfrm>
            <a:off x="-2" y="1510765"/>
            <a:ext cx="6539092" cy="3972994"/>
            <a:chOff x="-2" y="2125662"/>
            <a:chExt cx="6539092" cy="3972994"/>
          </a:xfrm>
        </p:grpSpPr>
        <p:sp>
          <p:nvSpPr>
            <p:cNvPr id="12" name="Rectangle 11"/>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Rectangle 8"/>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50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“Microsoft Cognitive Services gives us a huge range of opportunities. It’s a perfect match for us now, and in the future when we want to add more features to our app. The Computer Vision and Speech APIs are extremely powerful.”</a:t>
              </a:r>
              <a:endParaRPr kumimoji="0" lang="en-US" sz="2400" b="0" i="1" u="none" strike="noStrike" kern="1200" cap="none" spc="0" normalizeH="0" baseline="0" noProof="0" dirty="0">
                <a:ln>
                  <a:noFill/>
                </a:ln>
                <a:solidFill>
                  <a:prstClr val="white"/>
                </a:solidFill>
                <a:effectLst/>
                <a:uLnTx/>
                <a:uFillTx/>
                <a:latin typeface="Segoe UI"/>
                <a:ea typeface="+mn-ea"/>
                <a:cs typeface="+mn-cs"/>
              </a:endParaRPr>
            </a:p>
            <a:p>
              <a:pPr marL="0" marR="0" lvl="0" indent="0" algn="r" defTabSz="932742" rtl="0" eaLnBrk="1" fontAlgn="auto" latinLnBrk="0" hangingPunct="1">
                <a:lnSpc>
                  <a:spcPct val="100000"/>
                </a:lnSpc>
                <a:spcBef>
                  <a:spcPts val="0"/>
                </a:spcBef>
                <a:spcAft>
                  <a:spcPts val="1500"/>
                </a:spcAft>
                <a:buClrTx/>
                <a:buSzTx/>
                <a:buFontTx/>
                <a:buNone/>
                <a:tabLst/>
                <a:defRPr/>
              </a:pPr>
              <a:r>
                <a:rPr kumimoji="0" lang="en-US" sz="1700" b="0" i="0" u="none" strike="noStrike" kern="1200" cap="none" spc="0" normalizeH="0" baseline="0" noProof="0" dirty="0" err="1">
                  <a:ln>
                    <a:noFill/>
                  </a:ln>
                  <a:solidFill>
                    <a:prstClr val="white"/>
                  </a:solidFill>
                  <a:effectLst/>
                  <a:uLnTx/>
                  <a:uFillTx/>
                  <a:latin typeface="Segoe UI"/>
                  <a:ea typeface="+mn-ea"/>
                  <a:cs typeface="+mn-cs"/>
                </a:rPr>
                <a:t>Blucup</a:t>
              </a:r>
              <a:r>
                <a:rPr kumimoji="0" lang="en-US" sz="1700" b="0" i="0" u="none" strike="noStrike" kern="1200" cap="none" spc="0" normalizeH="0" baseline="0" noProof="0" dirty="0">
                  <a:ln>
                    <a:noFill/>
                  </a:ln>
                  <a:solidFill>
                    <a:prstClr val="white"/>
                  </a:solidFill>
                  <a:effectLst/>
                  <a:uLnTx/>
                  <a:uFillTx/>
                  <a:latin typeface="Segoe UI"/>
                  <a:ea typeface="+mn-ea"/>
                  <a:cs typeface="+mn-cs"/>
                </a:rPr>
                <a:t> CEO </a:t>
              </a:r>
              <a:r>
                <a:rPr kumimoji="0" lang="en-US" sz="1700" b="0" i="0" u="none" strike="noStrike" kern="1200" cap="none" spc="0" normalizeH="0" baseline="0" noProof="0" dirty="0" err="1">
                  <a:ln>
                    <a:noFill/>
                  </a:ln>
                  <a:solidFill>
                    <a:prstClr val="white"/>
                  </a:solidFill>
                  <a:effectLst/>
                  <a:uLnTx/>
                  <a:uFillTx/>
                  <a:latin typeface="Segoe UI"/>
                  <a:ea typeface="+mn-ea"/>
                  <a:cs typeface="+mn-cs"/>
                </a:rPr>
                <a:t>Jaan</a:t>
              </a:r>
              <a:r>
                <a:rPr kumimoji="0" lang="en-US" sz="1700" b="0" i="0" u="none" strike="noStrike" kern="1200" cap="none" spc="0" normalizeH="0" baseline="0" noProof="0" dirty="0">
                  <a:ln>
                    <a:noFill/>
                  </a:ln>
                  <a:solidFill>
                    <a:prstClr val="white"/>
                  </a:solidFill>
                  <a:effectLst/>
                  <a:uLnTx/>
                  <a:uFillTx/>
                  <a:latin typeface="Segoe UI"/>
                  <a:ea typeface="+mn-ea"/>
                  <a:cs typeface="+mn-cs"/>
                </a:rPr>
                <a:t> </a:t>
              </a:r>
              <a:r>
                <a:rPr kumimoji="0" lang="en-US" sz="1700" b="0" i="0" u="none" strike="noStrike" kern="1200" cap="none" spc="0" normalizeH="0" baseline="0" noProof="0" dirty="0" err="1">
                  <a:ln>
                    <a:noFill/>
                  </a:ln>
                  <a:solidFill>
                    <a:prstClr val="white"/>
                  </a:solidFill>
                  <a:effectLst/>
                  <a:uLnTx/>
                  <a:uFillTx/>
                  <a:latin typeface="Segoe UI"/>
                  <a:ea typeface="+mn-ea"/>
                  <a:cs typeface="+mn-cs"/>
                </a:rPr>
                <a:t>Apajalahti</a:t>
              </a:r>
              <a:endParaRPr kumimoji="0" lang="en-US" sz="1700" b="0" i="1" u="none" strike="noStrike" kern="1200" cap="none" spc="0" normalizeH="0" baseline="0" noProof="0" dirty="0">
                <a:ln>
                  <a:noFill/>
                </a:ln>
                <a:solidFill>
                  <a:prstClr val="white"/>
                </a:solidFill>
                <a:effectLst/>
                <a:uLnTx/>
                <a:uFillTx/>
                <a:latin typeface="Segoe UI"/>
                <a:ea typeface="+mn-ea"/>
                <a:cs typeface="+mn-cs"/>
              </a:endParaRPr>
            </a:p>
          </p:txBody>
        </p:sp>
        <p:sp>
          <p:nvSpPr>
            <p:cNvPr id="4" name="TextBox 3"/>
            <p:cNvSpPr txBox="1"/>
            <p:nvPr/>
          </p:nvSpPr>
          <p:spPr>
            <a:xfrm>
              <a:off x="293966" y="5561202"/>
              <a:ext cx="4014882" cy="530915"/>
            </a:xfrm>
            <a:prstGeom prst="rect">
              <a:avLst/>
            </a:prstGeom>
            <a:noFill/>
          </p:spPr>
          <p:txBody>
            <a:bodyPr wrap="none" lIns="182880" tIns="146304" rIns="182880" bIns="146304" rtlCol="0" anchor="ctr">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Computer Vision API and Speech API</a:t>
              </a:r>
            </a:p>
          </p:txBody>
        </p:sp>
        <p:sp>
          <p:nvSpPr>
            <p:cNvPr id="5" name="TextBox 4">
              <a:hlinkClick r:id="rId4"/>
            </p:cNvPr>
            <p:cNvSpPr txBox="1"/>
            <p:nvPr/>
          </p:nvSpPr>
          <p:spPr>
            <a:xfrm>
              <a:off x="4544934" y="5653232"/>
              <a:ext cx="1895199" cy="346855"/>
            </a:xfrm>
            <a:prstGeom prst="rect">
              <a:avLst/>
            </a:prstGeom>
            <a:solidFill>
              <a:schemeClr val="accent4"/>
            </a:solidFill>
          </p:spPr>
          <p:txBody>
            <a:bodyPr wrap="non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a:t>
              </a:r>
            </a:p>
          </p:txBody>
        </p:sp>
      </p:grpSp>
      <p:pic>
        <p:nvPicPr>
          <p:cNvPr id="13314" name="Picture 2" descr="ZeroKeyboard"/>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544934" y="614534"/>
            <a:ext cx="1994156" cy="797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23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endParaRPr lang="en-US" sz="5400" dirty="0"/>
          </a:p>
        </p:txBody>
      </p:sp>
      <p:sp>
        <p:nvSpPr>
          <p:cNvPr id="16" name="Content Placeholder 15"/>
          <p:cNvSpPr>
            <a:spLocks noGrp="1"/>
          </p:cNvSpPr>
          <p:nvPr>
            <p:ph sz="quarter" idx="11"/>
          </p:nvPr>
        </p:nvSpPr>
        <p:spPr/>
        <p:txBody>
          <a:bodyPr/>
          <a:lstStyle/>
          <a:p>
            <a:pPr>
              <a:buSzPct val="120000"/>
            </a:pPr>
            <a:r>
              <a:rPr lang="en-US" sz="1600" dirty="0">
                <a:solidFill>
                  <a:schemeClr val="bg1"/>
                </a:solidFill>
              </a:rPr>
              <a:t>	 </a:t>
            </a:r>
          </a:p>
        </p:txBody>
      </p:sp>
      <p:sp>
        <p:nvSpPr>
          <p:cNvPr id="18" name="Content Placeholder 6"/>
          <p:cNvSpPr txBox="1">
            <a:spLocks/>
          </p:cNvSpPr>
          <p:nvPr/>
        </p:nvSpPr>
        <p:spPr>
          <a:xfrm>
            <a:off x="5151437" y="449263"/>
            <a:ext cx="7010401" cy="6096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Preview Pricing</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3"/>
              </a:rPr>
              <a:t>https://www.microsoft.com/cognitive-services/en-us/pricing</a:t>
            </a:r>
            <a:r>
              <a:rPr kumimoji="0" lang="en-US" sz="16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endPar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Documentation</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4"/>
              </a:rPr>
              <a:t>https://www.microsoft.com/cognitive-services/en-us/computer-vision-api/documentation</a:t>
            </a:r>
            <a:r>
              <a:rPr kumimoji="0" lang="en-US" sz="1600" b="0" i="0" u="none" strike="noStrike" kern="1200" cap="none" spc="0" normalizeH="0" baseline="0" noProof="0" dirty="0">
                <a:ln>
                  <a:noFill/>
                </a:ln>
                <a:solidFill>
                  <a:prstClr val="white"/>
                </a:solidFill>
                <a:effectLst/>
                <a:uLnTx/>
                <a:uFillTx/>
                <a:latin typeface="Segoe UI"/>
                <a:ea typeface="+mn-ea"/>
                <a:cs typeface="+mn-cs"/>
              </a:rPr>
              <a:t> </a:t>
            </a: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endPar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Client SDKs and Samples</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5"/>
              </a:rPr>
              <a:t>https://www.microsoft.com/cognitive-services/en-us/sdk-sample</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Segoe UI"/>
                <a:ea typeface="+mn-ea"/>
                <a:cs typeface="+mn-cs"/>
              </a:rPr>
              <a:t>​​​</a:t>
            </a: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a:p>
            <a:pPr marL="0" marR="0" lvl="1"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Join Our Community</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6"/>
              </a:rPr>
              <a:t>https://stackoverflow.com/questions/tagged/microsoft-cognitive</a:t>
            </a: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7"/>
              </a:rPr>
              <a:t>https://social.msdn.microsoft.com/forums/azure/en-US/home?forum=mlapi</a:t>
            </a:r>
            <a:r>
              <a:rPr kumimoji="0" lang="en-US" sz="1600" b="0" i="0" u="none" strike="noStrike" kern="1200" cap="none" spc="0" normalizeH="0" baseline="0" noProof="0" dirty="0">
                <a:ln>
                  <a:noFill/>
                </a:ln>
                <a:solidFill>
                  <a:prstClr val="white"/>
                </a:solidFill>
                <a:effectLst/>
                <a:uLnTx/>
                <a:uFillTx/>
                <a:latin typeface="Segoe UI"/>
                <a:ea typeface="+mn-ea"/>
                <a:cs typeface="+mn-cs"/>
              </a:rPr>
              <a:t> </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prstClr val="white"/>
                </a:solidFill>
                <a:effectLst/>
                <a:uLnTx/>
                <a:uFillTx/>
                <a:latin typeface="Segoe UI"/>
                <a:ea typeface="+mn-ea"/>
                <a:cs typeface="+mn-cs"/>
                <a:hlinkClick r:id="rId8"/>
              </a:rPr>
              <a:t>https://cognitive.uservoice.com/</a:t>
            </a:r>
            <a:endParaRPr kumimoji="0" lang="en-US" sz="1600" b="0" i="0" u="none" strike="noStrike" kern="1200" cap="none" spc="0" normalizeH="0" baseline="0" noProof="0" dirty="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6030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36" y="0"/>
            <a:ext cx="12435840" cy="6994525"/>
          </a:xfrm>
          <a:prstGeom prst="rect">
            <a:avLst/>
          </a:prstGeom>
        </p:spPr>
      </p:pic>
      <p:sp>
        <p:nvSpPr>
          <p:cNvPr id="5" name="Rectangle 4"/>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1500"/>
              </a:spcAft>
              <a:buClrTx/>
              <a:buSzTx/>
              <a:buFontTx/>
              <a:buNone/>
              <a:tabLst/>
              <a:defRPr/>
            </a:pPr>
            <a:endParaRPr kumimoji="0" lang="en-US" sz="1600" b="0" i="1" u="none" strike="noStrike" kern="1200" cap="none" spc="0" normalizeH="0" baseline="0" noProof="0" dirty="0">
              <a:ln>
                <a:noFill/>
              </a:ln>
              <a:solidFill>
                <a:prstClr val="white"/>
              </a:solidFill>
              <a:effectLst/>
              <a:uLnTx/>
              <a:uFillTx/>
              <a:latin typeface="Segoe UI"/>
              <a:ea typeface="+mn-ea"/>
              <a:cs typeface="+mn-cs"/>
            </a:endParaRPr>
          </a:p>
        </p:txBody>
      </p:sp>
      <p:sp>
        <p:nvSpPr>
          <p:cNvPr id="6" name="Title 5"/>
          <p:cNvSpPr>
            <a:spLocks noGrp="1"/>
          </p:cNvSpPr>
          <p:nvPr>
            <p:ph type="title" idx="4294967295"/>
          </p:nvPr>
        </p:nvSpPr>
        <p:spPr>
          <a:xfrm>
            <a:off x="884237" y="2585810"/>
            <a:ext cx="5936547" cy="1828800"/>
          </a:xfrm>
        </p:spPr>
        <p:txBody>
          <a:bodyPr>
            <a:noAutofit/>
          </a:bodyPr>
          <a:lstStyle/>
          <a:p>
            <a:r>
              <a:rPr lang="en-US" spc="-100" dirty="0">
                <a:solidFill>
                  <a:schemeClr val="bg1"/>
                </a:solidFill>
              </a:rPr>
              <a:t>Get started for free at microsoft.com/cognitive</a:t>
            </a:r>
          </a:p>
        </p:txBody>
      </p:sp>
    </p:spTree>
    <p:extLst>
      <p:ext uri="{BB962C8B-B14F-4D97-AF65-F5344CB8AC3E}">
        <p14:creationId xmlns:p14="http://schemas.microsoft.com/office/powerpoint/2010/main" val="271913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Search</a:t>
            </a:r>
          </a:p>
        </p:txBody>
      </p:sp>
      <p:sp>
        <p:nvSpPr>
          <p:cNvPr id="5" name="Text Placeholder 4"/>
          <p:cNvSpPr>
            <a:spLocks noGrp="1"/>
          </p:cNvSpPr>
          <p:nvPr>
            <p:ph type="body" sz="quarter" idx="12"/>
          </p:nvPr>
        </p:nvSpPr>
        <p:spPr/>
        <p:txBody>
          <a:bodyPr/>
          <a:lstStyle/>
          <a:p>
            <a:r>
              <a:rPr lang="en-US" dirty="0"/>
              <a:t>Liam Cavanagh (@</a:t>
            </a:r>
            <a:r>
              <a:rPr lang="en-US" dirty="0" err="1"/>
              <a:t>liamca</a:t>
            </a:r>
            <a:r>
              <a:rPr lang="en-US" dirty="0"/>
              <a:t>)</a:t>
            </a:r>
          </a:p>
          <a:p>
            <a:r>
              <a:rPr lang="en-US" dirty="0"/>
              <a:t>Principal Program Manager</a:t>
            </a:r>
          </a:p>
        </p:txBody>
      </p:sp>
    </p:spTree>
    <p:extLst>
      <p:ext uri="{BB962C8B-B14F-4D97-AF65-F5344CB8AC3E}">
        <p14:creationId xmlns:p14="http://schemas.microsoft.com/office/powerpoint/2010/main" val="330909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Thank you</a:t>
            </a:r>
          </a:p>
        </p:txBody>
      </p:sp>
      <p:sp>
        <p:nvSpPr>
          <p:cNvPr id="4" name="Text Placeholder 3"/>
          <p:cNvSpPr>
            <a:spLocks noGrp="1"/>
          </p:cNvSpPr>
          <p:nvPr>
            <p:ph type="body" sz="quarter" idx="12"/>
          </p:nvPr>
        </p:nvSpPr>
        <p:spPr>
          <a:xfrm>
            <a:off x="274638" y="4183062"/>
            <a:ext cx="8229599" cy="2954655"/>
          </a:xfrm>
        </p:spPr>
        <p:txBody>
          <a:bodyPr/>
          <a:lstStyle/>
          <a:p>
            <a:r>
              <a:rPr lang="en-US" dirty="0"/>
              <a:t>Jennifer Marsman</a:t>
            </a:r>
          </a:p>
          <a:p>
            <a:r>
              <a:rPr lang="en-US" dirty="0"/>
              <a:t>Principal Software Development Engineer</a:t>
            </a:r>
          </a:p>
          <a:p>
            <a:r>
              <a:rPr lang="en-US" dirty="0"/>
              <a:t>Microsoft Corporation</a:t>
            </a:r>
          </a:p>
          <a:p>
            <a:r>
              <a:rPr lang="en-US" dirty="0">
                <a:hlinkClick r:id="rId3"/>
              </a:rPr>
              <a:t>http://blogs.msdn.microsoft.com/jennifer</a:t>
            </a:r>
            <a:endParaRPr lang="en-US" dirty="0"/>
          </a:p>
          <a:p>
            <a:r>
              <a:rPr lang="en-US" dirty="0"/>
              <a:t>Twitter: @</a:t>
            </a:r>
            <a:r>
              <a:rPr lang="en-US" dirty="0" err="1"/>
              <a:t>JenniferMarsman</a:t>
            </a:r>
            <a:endParaRPr lang="en-US" dirty="0"/>
          </a:p>
          <a:p>
            <a:endParaRPr lang="en-US" dirty="0"/>
          </a:p>
        </p:txBody>
      </p:sp>
    </p:spTree>
    <p:extLst>
      <p:ext uri="{BB962C8B-B14F-4D97-AF65-F5344CB8AC3E}">
        <p14:creationId xmlns:p14="http://schemas.microsoft.com/office/powerpoint/2010/main" val="413342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579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76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Cognitive Apps</a:t>
            </a:r>
            <a:br>
              <a:rPr lang="en-US" dirty="0"/>
            </a:br>
            <a:r>
              <a:rPr lang="en-US" dirty="0"/>
              <a:t>Using Document DB</a:t>
            </a:r>
          </a:p>
        </p:txBody>
      </p:sp>
      <p:sp>
        <p:nvSpPr>
          <p:cNvPr id="5" name="Text Placeholder 4"/>
          <p:cNvSpPr>
            <a:spLocks noGrp="1"/>
          </p:cNvSpPr>
          <p:nvPr>
            <p:ph type="body" sz="quarter" idx="12"/>
          </p:nvPr>
        </p:nvSpPr>
        <p:spPr/>
        <p:txBody>
          <a:bodyPr/>
          <a:lstStyle/>
          <a:p>
            <a:r>
              <a:rPr lang="en-US" dirty="0"/>
              <a:t>Mike Lanzetta</a:t>
            </a:r>
          </a:p>
          <a:p>
            <a:r>
              <a:rPr lang="en-US" dirty="0"/>
              <a:t>Principal SDE</a:t>
            </a:r>
          </a:p>
        </p:txBody>
      </p:sp>
    </p:spTree>
    <p:extLst>
      <p:ext uri="{BB962C8B-B14F-4D97-AF65-F5344CB8AC3E}">
        <p14:creationId xmlns:p14="http://schemas.microsoft.com/office/powerpoint/2010/main" val="149778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a:t>
            </a:r>
          </a:p>
        </p:txBody>
      </p:sp>
      <p:sp>
        <p:nvSpPr>
          <p:cNvPr id="3" name="Text Placeholder 2"/>
          <p:cNvSpPr>
            <a:spLocks noGrp="1"/>
          </p:cNvSpPr>
          <p:nvPr>
            <p:ph type="body" sz="quarter" idx="10"/>
          </p:nvPr>
        </p:nvSpPr>
        <p:spPr>
          <a:xfrm>
            <a:off x="261409" y="1439862"/>
            <a:ext cx="4876735" cy="4727448"/>
          </a:xfrm>
        </p:spPr>
        <p:txBody>
          <a:bodyPr/>
          <a:lstStyle/>
          <a:p>
            <a:r>
              <a:rPr lang="en-US" dirty="0"/>
              <a:t>Intelligence from Images</a:t>
            </a:r>
          </a:p>
          <a:p>
            <a:r>
              <a:rPr lang="en-US" dirty="0"/>
              <a:t>Vision Services</a:t>
            </a:r>
          </a:p>
          <a:p>
            <a:r>
              <a:rPr lang="en-US" dirty="0"/>
              <a:t>Cloud Storage</a:t>
            </a:r>
          </a:p>
          <a:p>
            <a:r>
              <a:rPr lang="en-US" dirty="0"/>
              <a:t>Search</a:t>
            </a:r>
          </a:p>
          <a:p>
            <a:r>
              <a:rPr lang="en-US" dirty="0"/>
              <a:t>Conversation and Language Understanding</a:t>
            </a:r>
          </a:p>
        </p:txBody>
      </p:sp>
      <p:pic>
        <p:nvPicPr>
          <p:cNvPr id="5" name="Picture 4"/>
          <p:cNvPicPr>
            <a:picLocks noChangeAspect="1"/>
          </p:cNvPicPr>
          <p:nvPr/>
        </p:nvPicPr>
        <p:blipFill>
          <a:blip r:embed="rId3"/>
          <a:stretch>
            <a:fillRect/>
          </a:stretch>
        </p:blipFill>
        <p:spPr>
          <a:xfrm>
            <a:off x="5456237" y="1212849"/>
            <a:ext cx="6172200" cy="5254085"/>
          </a:xfrm>
          <a:prstGeom prst="rect">
            <a:avLst/>
          </a:prstGeom>
        </p:spPr>
      </p:pic>
    </p:spTree>
    <p:extLst>
      <p:ext uri="{BB962C8B-B14F-4D97-AF65-F5344CB8AC3E}">
        <p14:creationId xmlns:p14="http://schemas.microsoft.com/office/powerpoint/2010/main" val="382372012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Elastically scalable storage</a:t>
            </a:r>
          </a:p>
        </p:txBody>
      </p:sp>
      <p:sp>
        <p:nvSpPr>
          <p:cNvPr id="4" name="TextBox 3"/>
          <p:cNvSpPr txBox="1"/>
          <p:nvPr/>
        </p:nvSpPr>
        <p:spPr>
          <a:xfrm>
            <a:off x="5826098" y="2091228"/>
            <a:ext cx="5173403" cy="2101601"/>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Independently scale storage and throughput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No partition management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Automatically indexed SSD storage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Global distribution across Azure regions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1569757" y="2906047"/>
            <a:ext cx="3570601" cy="1182430"/>
          </a:xfrm>
          <a:prstGeom prst="rect">
            <a:avLst/>
          </a:prstGeom>
        </p:spPr>
      </p:pic>
    </p:spTree>
    <p:extLst>
      <p:ext uri="{BB962C8B-B14F-4D97-AF65-F5344CB8AC3E}">
        <p14:creationId xmlns:p14="http://schemas.microsoft.com/office/powerpoint/2010/main" val="55260896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7625" y="1007348"/>
            <a:ext cx="6778915" cy="3615851"/>
          </a:xfrm>
          <a:prstGeom prst="rect">
            <a:avLst/>
          </a:prstGeom>
          <a:noFill/>
        </p:spPr>
        <p:txBody>
          <a:bodyPr wrap="square" lIns="182802" tIns="146241" rIns="182802" bIns="146241"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"ItemType": "Coffee Mug",</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"Name": "Geek Mug",</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"Color": "Graphite",</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"Capacity":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"value": 16,</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"units": "</a:t>
            </a:r>
            <a:r>
              <a:rPr kumimoji="0" lang="en-US" sz="1632" b="0" i="0" u="none" strike="noStrike" kern="1200" cap="none" spc="0" normalizeH="0" baseline="0" noProof="0" dirty="0" err="1">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oz</a:t>
            </a: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"Microwave-Safe": "yes",</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"Dishwasher-Safe": yes"</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a:t>
            </a:r>
          </a:p>
        </p:txBody>
      </p:sp>
      <p:sp>
        <p:nvSpPr>
          <p:cNvPr id="5" name="TextBox 4"/>
          <p:cNvSpPr txBox="1"/>
          <p:nvPr/>
        </p:nvSpPr>
        <p:spPr>
          <a:xfrm>
            <a:off x="6218238" y="1007347"/>
            <a:ext cx="5482878" cy="4233849"/>
          </a:xfrm>
          <a:prstGeom prst="rect">
            <a:avLst/>
          </a:prstGeom>
          <a:noFill/>
        </p:spPr>
        <p:txBody>
          <a:bodyPr wrap="square" lIns="182802" tIns="146241" rIns="182802" bIns="146241" rtlCol="0">
            <a:spAutoFit/>
          </a:bodyPr>
          <a:lstStyle/>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"ItemType": "Laptop",</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"Name": "Surface Book",</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"Processor":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a:t>
            </a:r>
            <a:r>
              <a:rPr kumimoji="0" lang="en-US" sz="1632" b="0" i="0" u="none" strike="noStrike" kern="1200" cap="none" spc="0" normalizeH="0" baseline="0" noProof="0" dirty="0">
                <a:ln>
                  <a:noFill/>
                </a:ln>
                <a:solidFill>
                  <a:prstClr val="black"/>
                </a:solidFill>
                <a:effectLst/>
                <a:uLnTx/>
                <a:uFillTx/>
                <a:latin typeface="Calibri" panose="020F0502020204030204"/>
                <a:ea typeface="+mn-ea"/>
                <a:cs typeface="+mn-cs"/>
              </a:rPr>
              <a:t>2.4 GHz Core i5-6300U</a:t>
            </a: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a:t>
            </a:r>
            <a:r>
              <a:rPr kumimoji="0" lang="en-US" sz="1632" b="0" i="0" u="none" strike="noStrike" kern="1200" cap="none" spc="0" normalizeH="0" baseline="0" noProof="0" dirty="0">
                <a:ln>
                  <a:noFill/>
                </a:ln>
                <a:solidFill>
                  <a:prstClr val="black"/>
                </a:solidFill>
                <a:effectLst/>
                <a:uLnTx/>
                <a:uFillTx/>
                <a:latin typeface="Calibri" panose="020F0502020204030204"/>
                <a:ea typeface="+mn-ea"/>
                <a:cs typeface="+mn-cs"/>
              </a:rPr>
              <a:t>3.4 GHz Core i7-6600U</a:t>
            </a: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"Memory": [ "8GB", "16GB"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"Storage":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"Type": "SSD"</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"Capacity": [ 128, 256, 512, 1024 ]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  }</a:t>
            </a:r>
          </a:p>
          <a:p>
            <a:pPr marL="0" marR="0" lvl="0" indent="0" algn="l" defTabSz="932597" rtl="0" eaLnBrk="1" fontAlgn="auto" latinLnBrk="0" hangingPunct="1">
              <a:lnSpc>
                <a:spcPct val="90000"/>
              </a:lnSpc>
              <a:spcBef>
                <a:spcPts val="0"/>
              </a:spcBef>
              <a:spcAft>
                <a:spcPts val="600"/>
              </a:spcAft>
              <a:buClrTx/>
              <a:buSzTx/>
              <a:buFontTx/>
              <a:buNone/>
              <a:tabLst/>
              <a:defRPr/>
            </a:pPr>
            <a:r>
              <a:rPr kumimoji="0" lang="en-US" sz="1632" b="0" i="0" u="none" strike="noStrike" kern="1200" cap="none" spc="0" normalizeH="0" baseline="0" noProof="0" dirty="0">
                <a:ln>
                  <a:noFill/>
                </a:ln>
                <a:gradFill>
                  <a:gsLst>
                    <a:gs pos="2917">
                      <a:prstClr val="black"/>
                    </a:gs>
                    <a:gs pos="30000">
                      <a:prstClr val="black"/>
                    </a:gs>
                  </a:gsLst>
                  <a:lin ang="5400000" scaled="0"/>
                </a:gradFill>
                <a:effectLst/>
                <a:uLnTx/>
                <a:uFillTx/>
                <a:latin typeface="Consolas" panose="020B0609020204030204" pitchFamily="49" charset="0"/>
                <a:ea typeface="+mn-ea"/>
                <a:cs typeface="Consolas" panose="020B0609020204030204" pitchFamily="49" charset="0"/>
              </a:rPr>
              <a:t>}</a:t>
            </a:r>
          </a:p>
        </p:txBody>
      </p:sp>
      <p:pic>
        <p:nvPicPr>
          <p:cNvPr id="9" name="Picture 8"/>
          <p:cNvPicPr>
            <a:picLocks noChangeAspect="1"/>
          </p:cNvPicPr>
          <p:nvPr/>
        </p:nvPicPr>
        <p:blipFill>
          <a:blip r:embed="rId3"/>
          <a:stretch>
            <a:fillRect/>
          </a:stretch>
        </p:blipFill>
        <p:spPr>
          <a:xfrm>
            <a:off x="8218908" y="4902139"/>
            <a:ext cx="3482208" cy="1823628"/>
          </a:xfrm>
          <a:prstGeom prst="rect">
            <a:avLst/>
          </a:prstGeom>
        </p:spPr>
      </p:pic>
      <p:grpSp>
        <p:nvGrpSpPr>
          <p:cNvPr id="10" name="Group 9"/>
          <p:cNvGrpSpPr/>
          <p:nvPr/>
        </p:nvGrpSpPr>
        <p:grpSpPr>
          <a:xfrm>
            <a:off x="937610" y="5123278"/>
            <a:ext cx="1718384" cy="1485787"/>
            <a:chOff x="9602788" y="2906713"/>
            <a:chExt cx="574675" cy="496888"/>
          </a:xfrm>
        </p:grpSpPr>
        <p:sp>
          <p:nvSpPr>
            <p:cNvPr id="11" name="Freeform 150"/>
            <p:cNvSpPr>
              <a:spLocks noEditPoints="1"/>
            </p:cNvSpPr>
            <p:nvPr/>
          </p:nvSpPr>
          <p:spPr bwMode="auto">
            <a:xfrm>
              <a:off x="9602788" y="2906713"/>
              <a:ext cx="574675" cy="49688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51"/>
            <p:cNvSpPr>
              <a:spLocks/>
            </p:cNvSpPr>
            <p:nvPr/>
          </p:nvSpPr>
          <p:spPr bwMode="auto">
            <a:xfrm>
              <a:off x="9672638" y="3101975"/>
              <a:ext cx="58738" cy="71438"/>
            </a:xfrm>
            <a:custGeom>
              <a:avLst/>
              <a:gdLst>
                <a:gd name="T0" fmla="*/ 17 w 17"/>
                <a:gd name="T1" fmla="*/ 20 h 21"/>
                <a:gd name="T2" fmla="*/ 10 w 17"/>
                <a:gd name="T3" fmla="*/ 21 h 21"/>
                <a:gd name="T4" fmla="*/ 5 w 17"/>
                <a:gd name="T5" fmla="*/ 20 h 21"/>
                <a:gd name="T6" fmla="*/ 2 w 17"/>
                <a:gd name="T7" fmla="*/ 16 h 21"/>
                <a:gd name="T8" fmla="*/ 0 w 17"/>
                <a:gd name="T9" fmla="*/ 11 h 21"/>
                <a:gd name="T10" fmla="*/ 3 w 17"/>
                <a:gd name="T11" fmla="*/ 3 h 21"/>
                <a:gd name="T12" fmla="*/ 11 w 17"/>
                <a:gd name="T13" fmla="*/ 0 h 21"/>
                <a:gd name="T14" fmla="*/ 17 w 17"/>
                <a:gd name="T15" fmla="*/ 1 h 21"/>
                <a:gd name="T16" fmla="*/ 17 w 17"/>
                <a:gd name="T17" fmla="*/ 4 h 21"/>
                <a:gd name="T18" fmla="*/ 11 w 17"/>
                <a:gd name="T19" fmla="*/ 2 h 21"/>
                <a:gd name="T20" fmla="*/ 7 w 17"/>
                <a:gd name="T21" fmla="*/ 3 h 21"/>
                <a:gd name="T22" fmla="*/ 4 w 17"/>
                <a:gd name="T23" fmla="*/ 6 h 21"/>
                <a:gd name="T24" fmla="*/ 3 w 17"/>
                <a:gd name="T25" fmla="*/ 11 h 21"/>
                <a:gd name="T26" fmla="*/ 5 w 17"/>
                <a:gd name="T27" fmla="*/ 17 h 21"/>
                <a:gd name="T28" fmla="*/ 11 w 17"/>
                <a:gd name="T29" fmla="*/ 19 h 21"/>
                <a:gd name="T30" fmla="*/ 15 w 17"/>
                <a:gd name="T31" fmla="*/ 18 h 21"/>
                <a:gd name="T32" fmla="*/ 15 w 17"/>
                <a:gd name="T33" fmla="*/ 12 h 21"/>
                <a:gd name="T34" fmla="*/ 10 w 17"/>
                <a:gd name="T35" fmla="*/ 12 h 21"/>
                <a:gd name="T36" fmla="*/ 10 w 17"/>
                <a:gd name="T37" fmla="*/ 10 h 21"/>
                <a:gd name="T38" fmla="*/ 17 w 17"/>
                <a:gd name="T39" fmla="*/ 10 h 21"/>
                <a:gd name="T40" fmla="*/ 17 w 17"/>
                <a:gd name="T41"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21">
                  <a:moveTo>
                    <a:pt x="17" y="20"/>
                  </a:moveTo>
                  <a:cubicBezTo>
                    <a:pt x="15" y="21"/>
                    <a:pt x="13" y="21"/>
                    <a:pt x="10" y="21"/>
                  </a:cubicBezTo>
                  <a:cubicBezTo>
                    <a:pt x="8" y="21"/>
                    <a:pt x="7" y="21"/>
                    <a:pt x="5" y="20"/>
                  </a:cubicBezTo>
                  <a:cubicBezTo>
                    <a:pt x="4" y="19"/>
                    <a:pt x="2" y="18"/>
                    <a:pt x="2" y="16"/>
                  </a:cubicBezTo>
                  <a:cubicBezTo>
                    <a:pt x="1" y="15"/>
                    <a:pt x="0" y="13"/>
                    <a:pt x="0" y="11"/>
                  </a:cubicBezTo>
                  <a:cubicBezTo>
                    <a:pt x="0" y="8"/>
                    <a:pt x="1" y="5"/>
                    <a:pt x="3" y="3"/>
                  </a:cubicBezTo>
                  <a:cubicBezTo>
                    <a:pt x="5" y="1"/>
                    <a:pt x="8" y="0"/>
                    <a:pt x="11" y="0"/>
                  </a:cubicBezTo>
                  <a:cubicBezTo>
                    <a:pt x="13" y="0"/>
                    <a:pt x="15" y="0"/>
                    <a:pt x="17" y="1"/>
                  </a:cubicBezTo>
                  <a:cubicBezTo>
                    <a:pt x="17" y="4"/>
                    <a:pt x="17" y="4"/>
                    <a:pt x="17" y="4"/>
                  </a:cubicBezTo>
                  <a:cubicBezTo>
                    <a:pt x="15" y="3"/>
                    <a:pt x="13" y="2"/>
                    <a:pt x="11" y="2"/>
                  </a:cubicBezTo>
                  <a:cubicBezTo>
                    <a:pt x="9" y="2"/>
                    <a:pt x="8" y="2"/>
                    <a:pt x="7" y="3"/>
                  </a:cubicBezTo>
                  <a:cubicBezTo>
                    <a:pt x="6" y="4"/>
                    <a:pt x="5" y="5"/>
                    <a:pt x="4" y="6"/>
                  </a:cubicBezTo>
                  <a:cubicBezTo>
                    <a:pt x="3" y="8"/>
                    <a:pt x="3" y="9"/>
                    <a:pt x="3" y="11"/>
                  </a:cubicBezTo>
                  <a:cubicBezTo>
                    <a:pt x="3" y="13"/>
                    <a:pt x="4" y="15"/>
                    <a:pt x="5" y="17"/>
                  </a:cubicBezTo>
                  <a:cubicBezTo>
                    <a:pt x="6" y="18"/>
                    <a:pt x="8" y="19"/>
                    <a:pt x="11" y="19"/>
                  </a:cubicBezTo>
                  <a:cubicBezTo>
                    <a:pt x="12" y="19"/>
                    <a:pt x="14" y="19"/>
                    <a:pt x="15" y="18"/>
                  </a:cubicBezTo>
                  <a:cubicBezTo>
                    <a:pt x="15" y="12"/>
                    <a:pt x="15" y="12"/>
                    <a:pt x="15" y="12"/>
                  </a:cubicBezTo>
                  <a:cubicBezTo>
                    <a:pt x="10" y="12"/>
                    <a:pt x="10" y="12"/>
                    <a:pt x="10" y="12"/>
                  </a:cubicBezTo>
                  <a:cubicBezTo>
                    <a:pt x="10" y="10"/>
                    <a:pt x="10" y="10"/>
                    <a:pt x="10" y="10"/>
                  </a:cubicBezTo>
                  <a:cubicBezTo>
                    <a:pt x="17" y="10"/>
                    <a:pt x="17" y="10"/>
                    <a:pt x="17" y="10"/>
                  </a:cubicBezTo>
                  <a:lnTo>
                    <a:pt x="17"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52"/>
            <p:cNvSpPr>
              <a:spLocks/>
            </p:cNvSpPr>
            <p:nvPr/>
          </p:nvSpPr>
          <p:spPr bwMode="auto">
            <a:xfrm>
              <a:off x="9763126" y="3101975"/>
              <a:ext cx="38100" cy="71438"/>
            </a:xfrm>
            <a:custGeom>
              <a:avLst/>
              <a:gdLst>
                <a:gd name="T0" fmla="*/ 24 w 24"/>
                <a:gd name="T1" fmla="*/ 45 h 45"/>
                <a:gd name="T2" fmla="*/ 0 w 24"/>
                <a:gd name="T3" fmla="*/ 45 h 45"/>
                <a:gd name="T4" fmla="*/ 0 w 24"/>
                <a:gd name="T5" fmla="*/ 0 h 45"/>
                <a:gd name="T6" fmla="*/ 24 w 24"/>
                <a:gd name="T7" fmla="*/ 0 h 45"/>
                <a:gd name="T8" fmla="*/ 24 w 24"/>
                <a:gd name="T9" fmla="*/ 4 h 45"/>
                <a:gd name="T10" fmla="*/ 4 w 24"/>
                <a:gd name="T11" fmla="*/ 4 h 45"/>
                <a:gd name="T12" fmla="*/ 4 w 24"/>
                <a:gd name="T13" fmla="*/ 19 h 45"/>
                <a:gd name="T14" fmla="*/ 22 w 24"/>
                <a:gd name="T15" fmla="*/ 19 h 45"/>
                <a:gd name="T16" fmla="*/ 22 w 24"/>
                <a:gd name="T17" fmla="*/ 26 h 45"/>
                <a:gd name="T18" fmla="*/ 4 w 24"/>
                <a:gd name="T19" fmla="*/ 26 h 45"/>
                <a:gd name="T20" fmla="*/ 4 w 24"/>
                <a:gd name="T21" fmla="*/ 41 h 45"/>
                <a:gd name="T22" fmla="*/ 24 w 24"/>
                <a:gd name="T23" fmla="*/ 41 h 45"/>
                <a:gd name="T24" fmla="*/ 24 w 24"/>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5">
                  <a:moveTo>
                    <a:pt x="24" y="45"/>
                  </a:moveTo>
                  <a:lnTo>
                    <a:pt x="0" y="45"/>
                  </a:lnTo>
                  <a:lnTo>
                    <a:pt x="0" y="0"/>
                  </a:lnTo>
                  <a:lnTo>
                    <a:pt x="24" y="0"/>
                  </a:lnTo>
                  <a:lnTo>
                    <a:pt x="24" y="4"/>
                  </a:lnTo>
                  <a:lnTo>
                    <a:pt x="4" y="4"/>
                  </a:lnTo>
                  <a:lnTo>
                    <a:pt x="4" y="19"/>
                  </a:lnTo>
                  <a:lnTo>
                    <a:pt x="22" y="19"/>
                  </a:lnTo>
                  <a:lnTo>
                    <a:pt x="22" y="26"/>
                  </a:lnTo>
                  <a:lnTo>
                    <a:pt x="4" y="26"/>
                  </a:lnTo>
                  <a:lnTo>
                    <a:pt x="4" y="41"/>
                  </a:lnTo>
                  <a:lnTo>
                    <a:pt x="24" y="41"/>
                  </a:lnTo>
                  <a:lnTo>
                    <a:pt x="24"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4" name="Freeform 153"/>
            <p:cNvSpPr>
              <a:spLocks/>
            </p:cNvSpPr>
            <p:nvPr/>
          </p:nvSpPr>
          <p:spPr bwMode="auto">
            <a:xfrm>
              <a:off x="9829801" y="3101975"/>
              <a:ext cx="38100" cy="71438"/>
            </a:xfrm>
            <a:custGeom>
              <a:avLst/>
              <a:gdLst>
                <a:gd name="T0" fmla="*/ 24 w 24"/>
                <a:gd name="T1" fmla="*/ 45 h 45"/>
                <a:gd name="T2" fmla="*/ 0 w 24"/>
                <a:gd name="T3" fmla="*/ 45 h 45"/>
                <a:gd name="T4" fmla="*/ 0 w 24"/>
                <a:gd name="T5" fmla="*/ 0 h 45"/>
                <a:gd name="T6" fmla="*/ 21 w 24"/>
                <a:gd name="T7" fmla="*/ 0 h 45"/>
                <a:gd name="T8" fmla="*/ 21 w 24"/>
                <a:gd name="T9" fmla="*/ 4 h 45"/>
                <a:gd name="T10" fmla="*/ 4 w 24"/>
                <a:gd name="T11" fmla="*/ 4 h 45"/>
                <a:gd name="T12" fmla="*/ 4 w 24"/>
                <a:gd name="T13" fmla="*/ 19 h 45"/>
                <a:gd name="T14" fmla="*/ 21 w 24"/>
                <a:gd name="T15" fmla="*/ 19 h 45"/>
                <a:gd name="T16" fmla="*/ 21 w 24"/>
                <a:gd name="T17" fmla="*/ 26 h 45"/>
                <a:gd name="T18" fmla="*/ 4 w 24"/>
                <a:gd name="T19" fmla="*/ 26 h 45"/>
                <a:gd name="T20" fmla="*/ 4 w 24"/>
                <a:gd name="T21" fmla="*/ 41 h 45"/>
                <a:gd name="T22" fmla="*/ 24 w 24"/>
                <a:gd name="T23" fmla="*/ 41 h 45"/>
                <a:gd name="T24" fmla="*/ 24 w 24"/>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45">
                  <a:moveTo>
                    <a:pt x="24" y="45"/>
                  </a:moveTo>
                  <a:lnTo>
                    <a:pt x="0" y="45"/>
                  </a:lnTo>
                  <a:lnTo>
                    <a:pt x="0" y="0"/>
                  </a:lnTo>
                  <a:lnTo>
                    <a:pt x="21" y="0"/>
                  </a:lnTo>
                  <a:lnTo>
                    <a:pt x="21" y="4"/>
                  </a:lnTo>
                  <a:lnTo>
                    <a:pt x="4" y="4"/>
                  </a:lnTo>
                  <a:lnTo>
                    <a:pt x="4" y="19"/>
                  </a:lnTo>
                  <a:lnTo>
                    <a:pt x="21" y="19"/>
                  </a:lnTo>
                  <a:lnTo>
                    <a:pt x="21" y="26"/>
                  </a:lnTo>
                  <a:lnTo>
                    <a:pt x="4" y="26"/>
                  </a:lnTo>
                  <a:lnTo>
                    <a:pt x="4" y="41"/>
                  </a:lnTo>
                  <a:lnTo>
                    <a:pt x="24" y="41"/>
                  </a:lnTo>
                  <a:lnTo>
                    <a:pt x="24"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5" name="Freeform 154"/>
            <p:cNvSpPr>
              <a:spLocks/>
            </p:cNvSpPr>
            <p:nvPr/>
          </p:nvSpPr>
          <p:spPr bwMode="auto">
            <a:xfrm>
              <a:off x="9891713" y="3101975"/>
              <a:ext cx="52388" cy="71438"/>
            </a:xfrm>
            <a:custGeom>
              <a:avLst/>
              <a:gdLst>
                <a:gd name="T0" fmla="*/ 15 w 15"/>
                <a:gd name="T1" fmla="*/ 21 h 21"/>
                <a:gd name="T2" fmla="*/ 11 w 15"/>
                <a:gd name="T3" fmla="*/ 21 h 21"/>
                <a:gd name="T4" fmla="*/ 3 w 15"/>
                <a:gd name="T5" fmla="*/ 12 h 21"/>
                <a:gd name="T6" fmla="*/ 3 w 15"/>
                <a:gd name="T7" fmla="*/ 11 h 21"/>
                <a:gd name="T8" fmla="*/ 3 w 15"/>
                <a:gd name="T9" fmla="*/ 11 h 21"/>
                <a:gd name="T10" fmla="*/ 3 w 15"/>
                <a:gd name="T11" fmla="*/ 21 h 21"/>
                <a:gd name="T12" fmla="*/ 0 w 15"/>
                <a:gd name="T13" fmla="*/ 21 h 21"/>
                <a:gd name="T14" fmla="*/ 0 w 15"/>
                <a:gd name="T15" fmla="*/ 0 h 21"/>
                <a:gd name="T16" fmla="*/ 3 w 15"/>
                <a:gd name="T17" fmla="*/ 0 h 21"/>
                <a:gd name="T18" fmla="*/ 3 w 15"/>
                <a:gd name="T19" fmla="*/ 10 h 21"/>
                <a:gd name="T20" fmla="*/ 3 w 15"/>
                <a:gd name="T21" fmla="*/ 10 h 21"/>
                <a:gd name="T22" fmla="*/ 3 w 15"/>
                <a:gd name="T23" fmla="*/ 9 h 21"/>
                <a:gd name="T24" fmla="*/ 11 w 15"/>
                <a:gd name="T25" fmla="*/ 0 h 21"/>
                <a:gd name="T26" fmla="*/ 14 w 15"/>
                <a:gd name="T27" fmla="*/ 0 h 21"/>
                <a:gd name="T28" fmla="*/ 5 w 15"/>
                <a:gd name="T29" fmla="*/ 10 h 21"/>
                <a:gd name="T30" fmla="*/ 15 w 15"/>
                <a:gd name="T3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21">
                  <a:moveTo>
                    <a:pt x="15" y="21"/>
                  </a:moveTo>
                  <a:cubicBezTo>
                    <a:pt x="11" y="21"/>
                    <a:pt x="11" y="21"/>
                    <a:pt x="11" y="21"/>
                  </a:cubicBezTo>
                  <a:cubicBezTo>
                    <a:pt x="3" y="12"/>
                    <a:pt x="3" y="12"/>
                    <a:pt x="3" y="12"/>
                  </a:cubicBezTo>
                  <a:cubicBezTo>
                    <a:pt x="3" y="11"/>
                    <a:pt x="3" y="11"/>
                    <a:pt x="3" y="11"/>
                  </a:cubicBezTo>
                  <a:cubicBezTo>
                    <a:pt x="3" y="11"/>
                    <a:pt x="3" y="11"/>
                    <a:pt x="3" y="11"/>
                  </a:cubicBezTo>
                  <a:cubicBezTo>
                    <a:pt x="3" y="21"/>
                    <a:pt x="3" y="21"/>
                    <a:pt x="3" y="21"/>
                  </a:cubicBezTo>
                  <a:cubicBezTo>
                    <a:pt x="0" y="21"/>
                    <a:pt x="0" y="21"/>
                    <a:pt x="0" y="21"/>
                  </a:cubicBezTo>
                  <a:cubicBezTo>
                    <a:pt x="0" y="0"/>
                    <a:pt x="0" y="0"/>
                    <a:pt x="0" y="0"/>
                  </a:cubicBezTo>
                  <a:cubicBezTo>
                    <a:pt x="3" y="0"/>
                    <a:pt x="3" y="0"/>
                    <a:pt x="3" y="0"/>
                  </a:cubicBezTo>
                  <a:cubicBezTo>
                    <a:pt x="3" y="10"/>
                    <a:pt x="3" y="10"/>
                    <a:pt x="3" y="10"/>
                  </a:cubicBezTo>
                  <a:cubicBezTo>
                    <a:pt x="3" y="10"/>
                    <a:pt x="3" y="10"/>
                    <a:pt x="3" y="10"/>
                  </a:cubicBezTo>
                  <a:cubicBezTo>
                    <a:pt x="3" y="9"/>
                    <a:pt x="3" y="9"/>
                    <a:pt x="3" y="9"/>
                  </a:cubicBezTo>
                  <a:cubicBezTo>
                    <a:pt x="11" y="0"/>
                    <a:pt x="11" y="0"/>
                    <a:pt x="11" y="0"/>
                  </a:cubicBezTo>
                  <a:cubicBezTo>
                    <a:pt x="14" y="0"/>
                    <a:pt x="14" y="0"/>
                    <a:pt x="14" y="0"/>
                  </a:cubicBezTo>
                  <a:cubicBezTo>
                    <a:pt x="5" y="10"/>
                    <a:pt x="5" y="10"/>
                    <a:pt x="5" y="10"/>
                  </a:cubicBezTo>
                  <a:lnTo>
                    <a:pt x="15"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pic>
        <p:nvPicPr>
          <p:cNvPr id="16" name="Picture 15"/>
          <p:cNvPicPr>
            <a:picLocks noChangeAspect="1"/>
          </p:cNvPicPr>
          <p:nvPr/>
        </p:nvPicPr>
        <p:blipFill>
          <a:blip r:embed="rId4"/>
          <a:stretch>
            <a:fillRect/>
          </a:stretch>
        </p:blipFill>
        <p:spPr>
          <a:xfrm>
            <a:off x="3135258" y="5351437"/>
            <a:ext cx="2043650" cy="1257628"/>
          </a:xfrm>
          <a:prstGeom prst="rect">
            <a:avLst/>
          </a:prstGeom>
        </p:spPr>
      </p:pic>
      <p:sp>
        <p:nvSpPr>
          <p:cNvPr id="3" name="Title 2"/>
          <p:cNvSpPr>
            <a:spLocks noGrp="1"/>
          </p:cNvSpPr>
          <p:nvPr>
            <p:ph type="title"/>
          </p:nvPr>
        </p:nvSpPr>
        <p:spPr/>
        <p:txBody>
          <a:bodyPr/>
          <a:lstStyle/>
          <a:p>
            <a:pPr lvl="0" defTabSz="951304">
              <a:defRPr/>
            </a:pPr>
            <a:r>
              <a:rPr lang="en-US" spc="-104" dirty="0">
                <a:solidFill>
                  <a:schemeClr val="tx1"/>
                </a:solidFill>
                <a:latin typeface="Segoe UI Light" panose="020B0502040204020203" pitchFamily="34" charset="0"/>
                <a:cs typeface="Segoe UI Light" panose="020B0502040204020203" pitchFamily="34" charset="0"/>
              </a:rPr>
              <a:t>Schema-agnostic databases – a beautiful thing</a:t>
            </a:r>
          </a:p>
        </p:txBody>
      </p:sp>
    </p:spTree>
    <p:extLst>
      <p:ext uri="{BB962C8B-B14F-4D97-AF65-F5344CB8AC3E}">
        <p14:creationId xmlns:p14="http://schemas.microsoft.com/office/powerpoint/2010/main" val="373356505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896" y="2273126"/>
            <a:ext cx="10838363" cy="646331"/>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3600" dirty="0">
                <a:solidFill>
                  <a:srgbClr val="D83B01"/>
                </a:solidFill>
                <a:latin typeface="Segoe UI Light" panose="020B0502040204020203" pitchFamily="34" charset="0"/>
                <a:cs typeface="Segoe UI Light" panose="020B0502040204020203" pitchFamily="34" charset="0"/>
              </a:rPr>
              <a:t>Collections != Tables</a:t>
            </a:r>
            <a:endParaRPr kumimoji="0" lang="en-US" sz="3600" b="0" i="0" u="sng" strike="noStrike" kern="1200" cap="none" spc="0" normalizeH="0" baseline="0" noProof="0" dirty="0">
              <a:ln>
                <a:noFill/>
              </a:ln>
              <a:solidFill>
                <a:srgbClr val="D83B01"/>
              </a:solidFill>
              <a:effectLst/>
              <a:uLnTx/>
              <a:uFillTx/>
              <a:latin typeface="Segoe UI Light" panose="020B0502040204020203" pitchFamily="34" charset="0"/>
              <a:ea typeface="+mn-ea"/>
              <a:cs typeface="Segoe UI Light" panose="020B0502040204020203" pitchFamily="34" charset="0"/>
            </a:endParaRPr>
          </a:p>
        </p:txBody>
      </p:sp>
      <p:sp>
        <p:nvSpPr>
          <p:cNvPr id="3" name="TextBox 2"/>
          <p:cNvSpPr txBox="1"/>
          <p:nvPr/>
        </p:nvSpPr>
        <p:spPr>
          <a:xfrm>
            <a:off x="1135765" y="3641278"/>
            <a:ext cx="10838363" cy="1631216"/>
          </a:xfrm>
          <a:prstGeom prst="rect">
            <a:avLst/>
          </a:prstGeom>
          <a:noFill/>
        </p:spPr>
        <p:txBody>
          <a:bodyPr wrap="square"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2000" dirty="0">
                <a:latin typeface="Segoe UI Light" panose="020B0502040204020203" pitchFamily="34" charset="0"/>
                <a:cs typeface="Segoe UI Light" panose="020B0502040204020203" pitchFamily="34" charset="0"/>
              </a:rPr>
              <a:t>Collections do </a:t>
            </a:r>
            <a:r>
              <a:rPr lang="en-US" sz="2000" b="1" u="sng" dirty="0">
                <a:latin typeface="Segoe UI Light" panose="020B0502040204020203" pitchFamily="34" charset="0"/>
                <a:cs typeface="Segoe UI Light" panose="020B0502040204020203" pitchFamily="34" charset="0"/>
              </a:rPr>
              <a:t>NOT</a:t>
            </a:r>
            <a:r>
              <a:rPr lang="en-US" sz="2000" dirty="0">
                <a:latin typeface="Segoe UI Light" panose="020B0502040204020203" pitchFamily="34" charset="0"/>
                <a:cs typeface="Segoe UI Light" panose="020B0502040204020203" pitchFamily="34" charset="0"/>
              </a:rPr>
              <a:t> enforce schema</a:t>
            </a:r>
          </a:p>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2000" b="0" i="0" u="sng" strike="noStrike" kern="1200" cap="none" spc="0" normalizeH="0" baseline="0" noProof="0" dirty="0">
              <a:ln>
                <a:noFill/>
              </a:ln>
              <a:effectLst/>
              <a:uLnTx/>
              <a:uFillTx/>
              <a:latin typeface="Segoe UI Light" panose="020B0502040204020203" pitchFamily="34" charset="0"/>
              <a:cs typeface="Segoe UI Light" panose="020B0502040204020203" pitchFamily="34" charset="0"/>
            </a:endParaRPr>
          </a:p>
          <a:p>
            <a:pPr algn="ctr" defTabSz="932597">
              <a:defRPr/>
            </a:pPr>
            <a:r>
              <a:rPr lang="en-US" sz="2000" dirty="0">
                <a:latin typeface="Segoe UI Light" panose="020B0502040204020203" pitchFamily="34" charset="0"/>
                <a:cs typeface="Segoe UI Light" panose="020B0502040204020203" pitchFamily="34" charset="0"/>
              </a:rPr>
              <a:t>Co-locate multiple types in a collection</a:t>
            </a:r>
          </a:p>
          <a:p>
            <a:pPr algn="ctr" defTabSz="932597">
              <a:defRPr/>
            </a:pPr>
            <a:endParaRPr lang="en-US" sz="2000" dirty="0">
              <a:latin typeface="Segoe UI Light" panose="020B0502040204020203" pitchFamily="34" charset="0"/>
              <a:cs typeface="Segoe UI Light" panose="020B0502040204020203" pitchFamily="34" charset="0"/>
            </a:endParaRPr>
          </a:p>
          <a:p>
            <a:pPr algn="ctr" defTabSz="932597">
              <a:defRPr/>
            </a:pPr>
            <a:r>
              <a:rPr lang="en-US" sz="2000" dirty="0">
                <a:latin typeface="Segoe UI Light" panose="020B0502040204020203" pitchFamily="34" charset="0"/>
                <a:cs typeface="Segoe UI Light" panose="020B0502040204020203" pitchFamily="34" charset="0"/>
              </a:rPr>
              <a:t>Annotate documents with a "type" property</a:t>
            </a:r>
            <a:endParaRPr lang="en-US" sz="2000" u="sng"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13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p:cNvCxnSpPr/>
          <p:nvPr/>
        </p:nvCxnSpPr>
        <p:spPr>
          <a:xfrm>
            <a:off x="5676755" y="1619102"/>
            <a:ext cx="0" cy="3562894"/>
          </a:xfrm>
          <a:prstGeom prst="line">
            <a:avLst/>
          </a:prstGeom>
          <a:ln w="12700">
            <a:solidFill>
              <a:srgbClr val="7030A0"/>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5826098" y="1619103"/>
            <a:ext cx="4365666" cy="38230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7030A0"/>
                </a:solidFill>
                <a:effectLst/>
                <a:uLnTx/>
                <a:uFillTx/>
                <a:latin typeface="Segoe UI Light" panose="020B0502040204020203" pitchFamily="34" charset="0"/>
                <a:ea typeface="+mn-ea"/>
                <a:cs typeface="Segoe UI Light" panose="020B0502040204020203" pitchFamily="34" charset="0"/>
              </a:rPr>
              <a:t>Rich SQL and JavaScript queries </a:t>
            </a:r>
          </a:p>
        </p:txBody>
      </p:sp>
      <p:sp>
        <p:nvSpPr>
          <p:cNvPr id="4" name="TextBox 3"/>
          <p:cNvSpPr txBox="1"/>
          <p:nvPr/>
        </p:nvSpPr>
        <p:spPr>
          <a:xfrm>
            <a:off x="5826098" y="2091229"/>
            <a:ext cx="5173403" cy="2143438"/>
          </a:xfrm>
          <a:prstGeom prst="rect">
            <a:avLst/>
          </a:prstGeom>
          <a:noFill/>
        </p:spPr>
        <p:txBody>
          <a:bodyPr wrap="squar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No impedance mismatch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Query with SQL and JavaScript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rPr>
              <a:t>Write business logic entirely in JavaScript with stored procedures and triggers </a:t>
            </a: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solidFill>
                <a:prstClr val="black">
                  <a:lumMod val="75000"/>
                  <a:lumOff val="25000"/>
                </a:prstClr>
              </a:solidFill>
              <a:effectLst/>
              <a:uLnTx/>
              <a:uFillTx/>
              <a:latin typeface="Segoe UI Light" panose="020B0502040204020203" pitchFamily="34" charset="0"/>
              <a:ea typeface="+mn-ea"/>
              <a:cs typeface="Segoe UI Light" panose="020B0502040204020203" pitchFamily="34" charset="0"/>
            </a:endParaRPr>
          </a:p>
        </p:txBody>
      </p:sp>
      <p:pic>
        <p:nvPicPr>
          <p:cNvPr id="5" name="Picture 4"/>
          <p:cNvPicPr>
            <a:picLocks noChangeAspect="1"/>
          </p:cNvPicPr>
          <p:nvPr/>
        </p:nvPicPr>
        <p:blipFill>
          <a:blip r:embed="rId3"/>
          <a:stretch>
            <a:fillRect/>
          </a:stretch>
        </p:blipFill>
        <p:spPr>
          <a:xfrm>
            <a:off x="1502247" y="2457889"/>
            <a:ext cx="3036189" cy="1397769"/>
          </a:xfrm>
          <a:prstGeom prst="rect">
            <a:avLst/>
          </a:prstGeom>
        </p:spPr>
      </p:pic>
    </p:spTree>
    <p:extLst>
      <p:ext uri="{BB962C8B-B14F-4D97-AF65-F5344CB8AC3E}">
        <p14:creationId xmlns:p14="http://schemas.microsoft.com/office/powerpoint/2010/main" val="353753289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hlinkClick r:id="rId3"/>
              </a:rPr>
              <a:t>Consistency Levels</a:t>
            </a:r>
            <a:endParaRPr lang="en-US" dirty="0">
              <a:solidFill>
                <a:schemeClr val="tx1"/>
              </a:solidFill>
            </a:endParaRPr>
          </a:p>
        </p:txBody>
      </p:sp>
      <p:sp>
        <p:nvSpPr>
          <p:cNvPr id="3" name="Text Placeholder 2"/>
          <p:cNvSpPr>
            <a:spLocks noGrp="1"/>
          </p:cNvSpPr>
          <p:nvPr>
            <p:ph type="body" sz="quarter" idx="10"/>
          </p:nvPr>
        </p:nvSpPr>
        <p:spPr>
          <a:xfrm>
            <a:off x="366590" y="1371901"/>
            <a:ext cx="11702660" cy="1834348"/>
          </a:xfrm>
        </p:spPr>
        <p:txBody>
          <a:bodyPr/>
          <a:lstStyle/>
          <a:p>
            <a:pPr marL="457170" indent="-457170">
              <a:buFont typeface="Arial" panose="020B0604020202020204" pitchFamily="34" charset="0"/>
              <a:buChar char="•"/>
            </a:pPr>
            <a:r>
              <a:rPr lang="en-US" sz="3600" dirty="0">
                <a:solidFill>
                  <a:schemeClr val="tx1"/>
                </a:solidFill>
              </a:rPr>
              <a:t>Strong, Eventual, Bounded Staleness, and Session</a:t>
            </a:r>
          </a:p>
          <a:p>
            <a:endParaRPr lang="en-US" sz="3600" dirty="0">
              <a:solidFill>
                <a:schemeClr val="tx1"/>
              </a:solidFill>
            </a:endParaRPr>
          </a:p>
          <a:p>
            <a:endParaRPr lang="en-US" sz="3600" dirty="0">
              <a:solidFill>
                <a:schemeClr val="tx1"/>
              </a:solidFill>
            </a:endParaRPr>
          </a:p>
        </p:txBody>
      </p:sp>
      <p:sp>
        <p:nvSpPr>
          <p:cNvPr id="7" name="Rectangle 6"/>
          <p:cNvSpPr/>
          <p:nvPr/>
        </p:nvSpPr>
        <p:spPr bwMode="auto">
          <a:xfrm>
            <a:off x="9699" y="2800938"/>
            <a:ext cx="12210442" cy="3989239"/>
          </a:xfrm>
          <a:prstGeom prst="rect">
            <a:avLst/>
          </a:prstGeom>
          <a:no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14" tIns="45714" rIns="45714" bIns="45714" numCol="1" spcCol="0" rtlCol="0" fromWordArt="0" anchor="t" anchorCtr="0" forceAA="0" compatLnSpc="1">
            <a:prstTxWarp prst="textNoShape">
              <a:avLst/>
            </a:prstTxWarp>
            <a:noAutofit/>
          </a:bodyPr>
          <a:lstStyle/>
          <a:p>
            <a:pPr defTabSz="914039" fontAlgn="base">
              <a:spcBef>
                <a:spcPct val="0"/>
              </a:spcBef>
              <a:spcAft>
                <a:spcPct val="0"/>
              </a:spcAft>
            </a:pPr>
            <a:endParaRPr lang="en-US" sz="1199" dirty="0">
              <a:solidFill>
                <a:schemeClr val="tx1"/>
              </a:solidFill>
              <a:latin typeface="+mj-lt"/>
              <a:ea typeface="Segoe UI" pitchFamily="34" charset="0"/>
              <a:cs typeface="Segoe UI" pitchFamily="34" charset="0"/>
            </a:endParaRPr>
          </a:p>
        </p:txBody>
      </p:sp>
      <p:sp>
        <p:nvSpPr>
          <p:cNvPr id="8" name="Rounded Rectangle 7"/>
          <p:cNvSpPr/>
          <p:nvPr/>
        </p:nvSpPr>
        <p:spPr>
          <a:xfrm rot="5400000">
            <a:off x="5945058" y="-2107749"/>
            <a:ext cx="142920" cy="10351357"/>
          </a:xfrm>
          <a:prstGeom prst="roundRect">
            <a:avLst/>
          </a:prstGeom>
          <a:solidFill>
            <a:srgbClr val="92D05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801"/>
          </a:p>
        </p:txBody>
      </p:sp>
      <p:cxnSp>
        <p:nvCxnSpPr>
          <p:cNvPr id="9" name="Straight Connector 8"/>
          <p:cNvCxnSpPr/>
          <p:nvPr/>
        </p:nvCxnSpPr>
        <p:spPr>
          <a:xfrm rot="5400000">
            <a:off x="4270571" y="3058962"/>
            <a:ext cx="316194" cy="0"/>
          </a:xfrm>
          <a:prstGeom prst="line">
            <a:avLst/>
          </a:prstGeom>
          <a:solidFill>
            <a:srgbClr val="92D050"/>
          </a:solidFill>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a:xfrm rot="5400000">
            <a:off x="6729709" y="3088527"/>
            <a:ext cx="316194" cy="0"/>
          </a:xfrm>
          <a:prstGeom prst="line">
            <a:avLst/>
          </a:prstGeom>
          <a:solidFill>
            <a:srgbClr val="92D050"/>
          </a:solidFill>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rot="5400000">
            <a:off x="9460549" y="3093425"/>
            <a:ext cx="316194" cy="0"/>
          </a:xfrm>
          <a:prstGeom prst="line">
            <a:avLst/>
          </a:prstGeom>
          <a:solidFill>
            <a:srgbClr val="92D050"/>
          </a:solidFill>
        </p:spPr>
        <p:style>
          <a:lnRef idx="2">
            <a:schemeClr val="dk1"/>
          </a:lnRef>
          <a:fillRef idx="0">
            <a:schemeClr val="dk1"/>
          </a:fillRef>
          <a:effectRef idx="1">
            <a:schemeClr val="dk1"/>
          </a:effectRef>
          <a:fontRef idx="minor">
            <a:schemeClr val="tx1"/>
          </a:fontRef>
        </p:style>
      </p:cxnSp>
      <p:cxnSp>
        <p:nvCxnSpPr>
          <p:cNvPr id="12" name="Straight Connector 11"/>
          <p:cNvCxnSpPr/>
          <p:nvPr/>
        </p:nvCxnSpPr>
        <p:spPr>
          <a:xfrm rot="5400000">
            <a:off x="1634580" y="3058970"/>
            <a:ext cx="316194" cy="0"/>
          </a:xfrm>
          <a:prstGeom prst="line">
            <a:avLst/>
          </a:prstGeom>
          <a:solidFill>
            <a:srgbClr val="92D050"/>
          </a:solidFill>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1477555" y="3214007"/>
            <a:ext cx="671168" cy="261610"/>
          </a:xfrm>
          <a:prstGeom prst="rect">
            <a:avLst/>
          </a:prstGeom>
          <a:solidFill>
            <a:schemeClr val="accent6">
              <a:lumMod val="20000"/>
              <a:lumOff val="80000"/>
            </a:schemeClr>
          </a:solidFill>
          <a:ln>
            <a:solidFill>
              <a:schemeClr val="accent6"/>
            </a:solidFill>
          </a:ln>
        </p:spPr>
        <p:txBody>
          <a:bodyPr wrap="square" rtlCol="0">
            <a:spAutoFit/>
          </a:bodyPr>
          <a:lstStyle/>
          <a:p>
            <a:r>
              <a:rPr lang="en-US" sz="1100" i="1" dirty="0">
                <a:solidFill>
                  <a:prstClr val="black">
                    <a:lumMod val="75000"/>
                    <a:lumOff val="25000"/>
                  </a:prstClr>
                </a:solidFill>
              </a:rPr>
              <a:t>Strong</a:t>
            </a:r>
          </a:p>
        </p:txBody>
      </p:sp>
      <p:sp>
        <p:nvSpPr>
          <p:cNvPr id="14" name="TextBox 13"/>
          <p:cNvSpPr txBox="1"/>
          <p:nvPr/>
        </p:nvSpPr>
        <p:spPr>
          <a:xfrm>
            <a:off x="3812994" y="3232409"/>
            <a:ext cx="1321527" cy="261610"/>
          </a:xfrm>
          <a:prstGeom prst="rect">
            <a:avLst/>
          </a:prstGeom>
          <a:solidFill>
            <a:schemeClr val="accent6">
              <a:lumMod val="20000"/>
              <a:lumOff val="80000"/>
            </a:schemeClr>
          </a:solidFill>
          <a:ln>
            <a:solidFill>
              <a:schemeClr val="accent6"/>
            </a:solidFill>
          </a:ln>
        </p:spPr>
        <p:txBody>
          <a:bodyPr wrap="square" rtlCol="0">
            <a:spAutoFit/>
          </a:bodyPr>
          <a:lstStyle/>
          <a:p>
            <a:r>
              <a:rPr lang="en-US" sz="1100" i="1" dirty="0">
                <a:solidFill>
                  <a:prstClr val="black">
                    <a:lumMod val="75000"/>
                    <a:lumOff val="25000"/>
                  </a:prstClr>
                </a:solidFill>
              </a:rPr>
              <a:t>Bounded Staleness</a:t>
            </a:r>
          </a:p>
        </p:txBody>
      </p:sp>
      <p:sp>
        <p:nvSpPr>
          <p:cNvPr id="15" name="TextBox 14"/>
          <p:cNvSpPr txBox="1"/>
          <p:nvPr/>
        </p:nvSpPr>
        <p:spPr>
          <a:xfrm>
            <a:off x="6641334" y="3218326"/>
            <a:ext cx="876304" cy="261610"/>
          </a:xfrm>
          <a:prstGeom prst="rect">
            <a:avLst/>
          </a:prstGeom>
          <a:solidFill>
            <a:schemeClr val="accent6">
              <a:lumMod val="20000"/>
              <a:lumOff val="80000"/>
            </a:schemeClr>
          </a:solidFill>
          <a:ln>
            <a:solidFill>
              <a:schemeClr val="accent6"/>
            </a:solidFill>
          </a:ln>
        </p:spPr>
        <p:txBody>
          <a:bodyPr wrap="square" rtlCol="0">
            <a:spAutoFit/>
          </a:bodyPr>
          <a:lstStyle/>
          <a:p>
            <a:r>
              <a:rPr lang="en-US" sz="1100" i="1" dirty="0">
                <a:solidFill>
                  <a:prstClr val="black">
                    <a:lumMod val="75000"/>
                    <a:lumOff val="25000"/>
                  </a:prstClr>
                </a:solidFill>
              </a:rPr>
              <a:t>Session</a:t>
            </a:r>
          </a:p>
        </p:txBody>
      </p:sp>
      <p:sp>
        <p:nvSpPr>
          <p:cNvPr id="16" name="TextBox 15"/>
          <p:cNvSpPr txBox="1"/>
          <p:nvPr/>
        </p:nvSpPr>
        <p:spPr>
          <a:xfrm>
            <a:off x="9270925" y="3231590"/>
            <a:ext cx="973277" cy="261610"/>
          </a:xfrm>
          <a:prstGeom prst="rect">
            <a:avLst/>
          </a:prstGeom>
          <a:solidFill>
            <a:schemeClr val="accent6">
              <a:lumMod val="20000"/>
              <a:lumOff val="80000"/>
            </a:schemeClr>
          </a:solidFill>
          <a:ln>
            <a:solidFill>
              <a:schemeClr val="accent6"/>
            </a:solidFill>
          </a:ln>
        </p:spPr>
        <p:txBody>
          <a:bodyPr wrap="square" rtlCol="0">
            <a:spAutoFit/>
          </a:bodyPr>
          <a:lstStyle/>
          <a:p>
            <a:r>
              <a:rPr lang="en-US" sz="1100" i="1" dirty="0">
                <a:solidFill>
                  <a:prstClr val="black">
                    <a:lumMod val="75000"/>
                    <a:lumOff val="25000"/>
                  </a:prstClr>
                </a:solidFill>
              </a:rPr>
              <a:t>Eventual</a:t>
            </a:r>
          </a:p>
        </p:txBody>
      </p:sp>
      <p:sp>
        <p:nvSpPr>
          <p:cNvPr id="17" name="TextBox 16"/>
          <p:cNvSpPr txBox="1"/>
          <p:nvPr/>
        </p:nvSpPr>
        <p:spPr>
          <a:xfrm>
            <a:off x="1189751" y="2709512"/>
            <a:ext cx="10002447" cy="261610"/>
          </a:xfrm>
          <a:prstGeom prst="rect">
            <a:avLst/>
          </a:prstGeom>
          <a:solidFill>
            <a:srgbClr val="FFFF00"/>
          </a:solidFill>
        </p:spPr>
        <p:txBody>
          <a:bodyPr wrap="square" rtlCol="0">
            <a:spAutoFit/>
          </a:bodyPr>
          <a:lstStyle/>
          <a:p>
            <a:r>
              <a:rPr lang="en-US" sz="1100" b="1" i="1" dirty="0">
                <a:solidFill>
                  <a:prstClr val="black">
                    <a:lumMod val="75000"/>
                    <a:lumOff val="25000"/>
                  </a:prstClr>
                </a:solidFill>
              </a:rPr>
              <a:t>LEFT TO RIGHT </a:t>
            </a:r>
            <a:r>
              <a:rPr lang="en-US" sz="1100" b="1" i="1" dirty="0">
                <a:solidFill>
                  <a:prstClr val="black">
                    <a:lumMod val="75000"/>
                    <a:lumOff val="25000"/>
                  </a:prstClr>
                </a:solidFill>
                <a:sym typeface="Wingdings" panose="05000000000000000000" pitchFamily="2" charset="2"/>
              </a:rPr>
              <a:t> </a:t>
            </a:r>
            <a:r>
              <a:rPr lang="en-US" sz="1100" b="1" i="1" dirty="0">
                <a:solidFill>
                  <a:prstClr val="black">
                    <a:lumMod val="75000"/>
                    <a:lumOff val="25000"/>
                  </a:prstClr>
                </a:solidFill>
              </a:rPr>
              <a:t>   </a:t>
            </a:r>
            <a:r>
              <a:rPr lang="en-US" sz="1100" i="1" dirty="0">
                <a:solidFill>
                  <a:prstClr val="black">
                    <a:lumMod val="75000"/>
                    <a:lumOff val="25000"/>
                  </a:prstClr>
                </a:solidFill>
              </a:rPr>
              <a:t>Weaker Consistency, Better Read scalability, Lower write latency</a:t>
            </a:r>
          </a:p>
        </p:txBody>
      </p:sp>
      <p:cxnSp>
        <p:nvCxnSpPr>
          <p:cNvPr id="18" name="Straight Arrow Connector 17"/>
          <p:cNvCxnSpPr/>
          <p:nvPr/>
        </p:nvCxnSpPr>
        <p:spPr>
          <a:xfrm flipV="1">
            <a:off x="840841" y="3065973"/>
            <a:ext cx="10744705" cy="3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lowchart: Document 18"/>
          <p:cNvSpPr/>
          <p:nvPr/>
        </p:nvSpPr>
        <p:spPr>
          <a:xfrm>
            <a:off x="1287368" y="3753508"/>
            <a:ext cx="1011612" cy="265025"/>
          </a:xfrm>
          <a:prstGeom prst="flowChartDocument">
            <a:avLst/>
          </a:prstGeom>
          <a:solidFill>
            <a:schemeClr val="accent1">
              <a:lumMod val="20000"/>
              <a:lumOff val="80000"/>
            </a:schemeClr>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99" dirty="0"/>
              <a:t>Client</a:t>
            </a:r>
            <a:endParaRPr lang="en-US" sz="1399" dirty="0"/>
          </a:p>
        </p:txBody>
      </p:sp>
      <p:sp>
        <p:nvSpPr>
          <p:cNvPr id="20" name="Oval 36"/>
          <p:cNvSpPr>
            <a:spLocks noChangeArrowheads="1"/>
          </p:cNvSpPr>
          <p:nvPr/>
        </p:nvSpPr>
        <p:spPr bwMode="auto">
          <a:xfrm>
            <a:off x="853494" y="4359960"/>
            <a:ext cx="406092" cy="297304"/>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P</a:t>
            </a:r>
          </a:p>
        </p:txBody>
      </p:sp>
      <p:sp>
        <p:nvSpPr>
          <p:cNvPr id="21" name="Oval 52"/>
          <p:cNvSpPr>
            <a:spLocks noChangeArrowheads="1"/>
          </p:cNvSpPr>
          <p:nvPr/>
        </p:nvSpPr>
        <p:spPr bwMode="auto">
          <a:xfrm>
            <a:off x="1833065" y="4390939"/>
            <a:ext cx="417112" cy="278904"/>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S</a:t>
            </a:r>
          </a:p>
        </p:txBody>
      </p:sp>
      <p:sp>
        <p:nvSpPr>
          <p:cNvPr id="22" name="Oval 52"/>
          <p:cNvSpPr>
            <a:spLocks noChangeArrowheads="1"/>
          </p:cNvSpPr>
          <p:nvPr/>
        </p:nvSpPr>
        <p:spPr bwMode="auto">
          <a:xfrm>
            <a:off x="1343798" y="4378361"/>
            <a:ext cx="417112" cy="278904"/>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S</a:t>
            </a:r>
          </a:p>
        </p:txBody>
      </p:sp>
      <p:sp>
        <p:nvSpPr>
          <p:cNvPr id="23" name="Line 62"/>
          <p:cNvSpPr>
            <a:spLocks noChangeShapeType="1"/>
          </p:cNvSpPr>
          <p:nvPr/>
        </p:nvSpPr>
        <p:spPr bwMode="auto">
          <a:xfrm flipV="1">
            <a:off x="1565786" y="4070008"/>
            <a:ext cx="26828" cy="316917"/>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24" name="Line 61"/>
          <p:cNvSpPr>
            <a:spLocks noChangeShapeType="1"/>
          </p:cNvSpPr>
          <p:nvPr/>
        </p:nvSpPr>
        <p:spPr bwMode="auto">
          <a:xfrm>
            <a:off x="1431827" y="4058453"/>
            <a:ext cx="14583" cy="328473"/>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25" name="Line 61"/>
          <p:cNvSpPr>
            <a:spLocks noChangeShapeType="1"/>
          </p:cNvSpPr>
          <p:nvPr/>
        </p:nvSpPr>
        <p:spPr bwMode="auto">
          <a:xfrm>
            <a:off x="1902721" y="4070009"/>
            <a:ext cx="53459" cy="316917"/>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26" name="Line 62"/>
          <p:cNvSpPr>
            <a:spLocks noChangeShapeType="1"/>
          </p:cNvSpPr>
          <p:nvPr/>
        </p:nvSpPr>
        <p:spPr bwMode="auto">
          <a:xfrm flipV="1">
            <a:off x="2056850" y="4019901"/>
            <a:ext cx="22768" cy="367025"/>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27" name="Flowchart: Document 26"/>
          <p:cNvSpPr/>
          <p:nvPr/>
        </p:nvSpPr>
        <p:spPr>
          <a:xfrm>
            <a:off x="4013316" y="3739531"/>
            <a:ext cx="1011612" cy="265025"/>
          </a:xfrm>
          <a:prstGeom prst="flowChartDocument">
            <a:avLst/>
          </a:prstGeom>
          <a:solidFill>
            <a:schemeClr val="accent1">
              <a:lumMod val="20000"/>
              <a:lumOff val="80000"/>
            </a:schemeClr>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99" dirty="0"/>
              <a:t>Client</a:t>
            </a:r>
            <a:endParaRPr lang="en-US" sz="1399" dirty="0"/>
          </a:p>
        </p:txBody>
      </p:sp>
      <p:sp>
        <p:nvSpPr>
          <p:cNvPr id="28" name="Oval 36"/>
          <p:cNvSpPr>
            <a:spLocks noChangeArrowheads="1"/>
          </p:cNvSpPr>
          <p:nvPr/>
        </p:nvSpPr>
        <p:spPr bwMode="auto">
          <a:xfrm>
            <a:off x="3611511" y="4385859"/>
            <a:ext cx="406092" cy="297304"/>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P</a:t>
            </a:r>
          </a:p>
        </p:txBody>
      </p:sp>
      <p:sp>
        <p:nvSpPr>
          <p:cNvPr id="29" name="Oval 52"/>
          <p:cNvSpPr>
            <a:spLocks noChangeArrowheads="1"/>
          </p:cNvSpPr>
          <p:nvPr/>
        </p:nvSpPr>
        <p:spPr bwMode="auto">
          <a:xfrm>
            <a:off x="4591082" y="4416840"/>
            <a:ext cx="417112" cy="278904"/>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S</a:t>
            </a:r>
          </a:p>
        </p:txBody>
      </p:sp>
      <p:sp>
        <p:nvSpPr>
          <p:cNvPr id="30" name="Oval 52"/>
          <p:cNvSpPr>
            <a:spLocks noChangeArrowheads="1"/>
          </p:cNvSpPr>
          <p:nvPr/>
        </p:nvSpPr>
        <p:spPr bwMode="auto">
          <a:xfrm>
            <a:off x="4101815" y="4404261"/>
            <a:ext cx="417112" cy="278904"/>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S</a:t>
            </a:r>
          </a:p>
        </p:txBody>
      </p:sp>
      <p:sp>
        <p:nvSpPr>
          <p:cNvPr id="31" name="Line 62"/>
          <p:cNvSpPr>
            <a:spLocks noChangeShapeType="1"/>
          </p:cNvSpPr>
          <p:nvPr/>
        </p:nvSpPr>
        <p:spPr bwMode="auto">
          <a:xfrm flipH="1" flipV="1">
            <a:off x="4318562" y="4056031"/>
            <a:ext cx="15939" cy="372127"/>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32" name="Line 61"/>
          <p:cNvSpPr>
            <a:spLocks noChangeShapeType="1"/>
          </p:cNvSpPr>
          <p:nvPr/>
        </p:nvSpPr>
        <p:spPr bwMode="auto">
          <a:xfrm>
            <a:off x="4157774" y="4044478"/>
            <a:ext cx="84388" cy="446779"/>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33" name="Line 61"/>
          <p:cNvSpPr>
            <a:spLocks noChangeShapeType="1"/>
          </p:cNvSpPr>
          <p:nvPr/>
        </p:nvSpPr>
        <p:spPr bwMode="auto">
          <a:xfrm>
            <a:off x="4628670" y="4056035"/>
            <a:ext cx="80286" cy="372126"/>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34" name="Line 62"/>
          <p:cNvSpPr>
            <a:spLocks noChangeShapeType="1"/>
          </p:cNvSpPr>
          <p:nvPr/>
        </p:nvSpPr>
        <p:spPr bwMode="auto">
          <a:xfrm flipV="1">
            <a:off x="4791524" y="4005925"/>
            <a:ext cx="14041" cy="385428"/>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35" name="Flowchart: Document 34"/>
          <p:cNvSpPr/>
          <p:nvPr/>
        </p:nvSpPr>
        <p:spPr>
          <a:xfrm>
            <a:off x="9442015" y="3751329"/>
            <a:ext cx="659343" cy="255918"/>
          </a:xfrm>
          <a:prstGeom prst="flowChartDocument">
            <a:avLst/>
          </a:prstGeom>
          <a:solidFill>
            <a:schemeClr val="accent1">
              <a:lumMod val="20000"/>
              <a:lumOff val="80000"/>
            </a:schemeClr>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99" dirty="0"/>
              <a:t>Client</a:t>
            </a:r>
            <a:endParaRPr lang="en-US" sz="1399" dirty="0"/>
          </a:p>
        </p:txBody>
      </p:sp>
      <p:sp>
        <p:nvSpPr>
          <p:cNvPr id="36" name="Oval 36"/>
          <p:cNvSpPr>
            <a:spLocks noChangeArrowheads="1"/>
          </p:cNvSpPr>
          <p:nvPr/>
        </p:nvSpPr>
        <p:spPr bwMode="auto">
          <a:xfrm>
            <a:off x="8876598" y="4374486"/>
            <a:ext cx="406092" cy="297304"/>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P</a:t>
            </a:r>
          </a:p>
        </p:txBody>
      </p:sp>
      <p:sp>
        <p:nvSpPr>
          <p:cNvPr id="37" name="Oval 52"/>
          <p:cNvSpPr>
            <a:spLocks noChangeArrowheads="1"/>
          </p:cNvSpPr>
          <p:nvPr/>
        </p:nvSpPr>
        <p:spPr bwMode="auto">
          <a:xfrm>
            <a:off x="9827090" y="4367075"/>
            <a:ext cx="417112" cy="278904"/>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S</a:t>
            </a:r>
          </a:p>
        </p:txBody>
      </p:sp>
      <p:sp>
        <p:nvSpPr>
          <p:cNvPr id="38" name="Oval 52"/>
          <p:cNvSpPr>
            <a:spLocks noChangeArrowheads="1"/>
          </p:cNvSpPr>
          <p:nvPr/>
        </p:nvSpPr>
        <p:spPr bwMode="auto">
          <a:xfrm>
            <a:off x="9358869" y="4373858"/>
            <a:ext cx="417112" cy="278904"/>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S</a:t>
            </a:r>
          </a:p>
        </p:txBody>
      </p:sp>
      <p:sp>
        <p:nvSpPr>
          <p:cNvPr id="39" name="Line 61"/>
          <p:cNvSpPr>
            <a:spLocks noChangeShapeType="1"/>
          </p:cNvSpPr>
          <p:nvPr/>
        </p:nvSpPr>
        <p:spPr bwMode="auto">
          <a:xfrm>
            <a:off x="9691775" y="4053084"/>
            <a:ext cx="217100" cy="265264"/>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40" name="Line 62"/>
          <p:cNvSpPr>
            <a:spLocks noChangeShapeType="1"/>
          </p:cNvSpPr>
          <p:nvPr/>
        </p:nvSpPr>
        <p:spPr bwMode="auto">
          <a:xfrm flipH="1" flipV="1">
            <a:off x="9827089" y="4022102"/>
            <a:ext cx="185977" cy="233533"/>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41" name="Flowchart: Document 40"/>
          <p:cNvSpPr/>
          <p:nvPr/>
        </p:nvSpPr>
        <p:spPr>
          <a:xfrm>
            <a:off x="6302597" y="3721517"/>
            <a:ext cx="692359" cy="265025"/>
          </a:xfrm>
          <a:prstGeom prst="flowChartDocument">
            <a:avLst/>
          </a:prstGeom>
          <a:solidFill>
            <a:schemeClr val="accent1">
              <a:lumMod val="20000"/>
              <a:lumOff val="80000"/>
            </a:schemeClr>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99" dirty="0"/>
              <a:t>Client</a:t>
            </a:r>
            <a:endParaRPr lang="en-US" sz="1399" dirty="0"/>
          </a:p>
        </p:txBody>
      </p:sp>
      <p:sp>
        <p:nvSpPr>
          <p:cNvPr id="42" name="Oval 36"/>
          <p:cNvSpPr>
            <a:spLocks noChangeArrowheads="1"/>
          </p:cNvSpPr>
          <p:nvPr/>
        </p:nvSpPr>
        <p:spPr bwMode="auto">
          <a:xfrm>
            <a:off x="6111805" y="4294951"/>
            <a:ext cx="406092" cy="297304"/>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P</a:t>
            </a:r>
          </a:p>
        </p:txBody>
      </p:sp>
      <p:sp>
        <p:nvSpPr>
          <p:cNvPr id="43" name="Oval 52"/>
          <p:cNvSpPr>
            <a:spLocks noChangeArrowheads="1"/>
          </p:cNvSpPr>
          <p:nvPr/>
        </p:nvSpPr>
        <p:spPr bwMode="auto">
          <a:xfrm>
            <a:off x="7054595" y="4305553"/>
            <a:ext cx="417112" cy="278904"/>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S</a:t>
            </a:r>
          </a:p>
        </p:txBody>
      </p:sp>
      <p:sp>
        <p:nvSpPr>
          <p:cNvPr id="44" name="Oval 52"/>
          <p:cNvSpPr>
            <a:spLocks noChangeArrowheads="1"/>
          </p:cNvSpPr>
          <p:nvPr/>
        </p:nvSpPr>
        <p:spPr bwMode="auto">
          <a:xfrm>
            <a:off x="6545910" y="4294619"/>
            <a:ext cx="417112" cy="278904"/>
          </a:xfrm>
          <a:prstGeom prst="ellipse">
            <a:avLst/>
          </a:prstGeom>
          <a:ln>
            <a:headEnd/>
            <a:tailEnd/>
          </a:ln>
        </p:spPr>
        <p:style>
          <a:lnRef idx="1">
            <a:schemeClr val="accent5"/>
          </a:lnRef>
          <a:fillRef idx="2">
            <a:schemeClr val="accent5"/>
          </a:fillRef>
          <a:effectRef idx="1">
            <a:schemeClr val="accent5"/>
          </a:effectRef>
          <a:fontRef idx="minor">
            <a:schemeClr val="dk1"/>
          </a:fontRef>
        </p:style>
        <p:txBody>
          <a:bodyPr vert="horz" wrap="none" lIns="91376" tIns="45689" rIns="91376" bIns="45689" numCol="1" anchor="ctr" anchorCtr="0" compatLnSpc="1">
            <a:prstTxWarp prst="textNoShape">
              <a:avLst/>
            </a:prstTxWarp>
          </a:bodyPr>
          <a:lstStyle/>
          <a:p>
            <a:pPr algn="ctr" defTabSz="1218321">
              <a:spcBef>
                <a:spcPct val="0"/>
              </a:spcBef>
              <a:defRPr/>
            </a:pPr>
            <a:r>
              <a:rPr lang="en-US" sz="1399" kern="0" dirty="0">
                <a:solidFill>
                  <a:srgbClr val="3981B6"/>
                </a:solidFill>
                <a:latin typeface="Arial" charset="0"/>
              </a:rPr>
              <a:t>S</a:t>
            </a:r>
          </a:p>
        </p:txBody>
      </p:sp>
      <p:sp>
        <p:nvSpPr>
          <p:cNvPr id="45" name="Line 62"/>
          <p:cNvSpPr>
            <a:spLocks noChangeShapeType="1"/>
          </p:cNvSpPr>
          <p:nvPr/>
        </p:nvSpPr>
        <p:spPr bwMode="auto">
          <a:xfrm flipV="1">
            <a:off x="6802121" y="3984102"/>
            <a:ext cx="1" cy="369064"/>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46" name="Line 61"/>
          <p:cNvSpPr>
            <a:spLocks noChangeShapeType="1"/>
          </p:cNvSpPr>
          <p:nvPr/>
        </p:nvSpPr>
        <p:spPr bwMode="auto">
          <a:xfrm>
            <a:off x="6641334" y="4020823"/>
            <a:ext cx="38226" cy="343699"/>
          </a:xfrm>
          <a:prstGeom prst="line">
            <a:avLst/>
          </a:prstGeom>
          <a:noFill/>
          <a:ln w="9525" cap="flat" cmpd="sng" algn="ctr">
            <a:solidFill>
              <a:schemeClr val="tx1"/>
            </a:solidFill>
            <a:prstDash val="solid"/>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47" name="Line 61"/>
          <p:cNvSpPr>
            <a:spLocks noChangeShapeType="1"/>
          </p:cNvSpPr>
          <p:nvPr/>
        </p:nvSpPr>
        <p:spPr bwMode="auto">
          <a:xfrm>
            <a:off x="7151007" y="3957037"/>
            <a:ext cx="24546" cy="407486"/>
          </a:xfrm>
          <a:prstGeom prst="line">
            <a:avLst/>
          </a:prstGeom>
          <a:noFill/>
          <a:ln w="9525" cap="flat" cmpd="sng" algn="ctr">
            <a:solidFill>
              <a:schemeClr val="tx1"/>
            </a:solidFill>
            <a:prstDash val="dash"/>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48" name="Line 62"/>
          <p:cNvSpPr>
            <a:spLocks noChangeShapeType="1"/>
          </p:cNvSpPr>
          <p:nvPr/>
        </p:nvSpPr>
        <p:spPr bwMode="auto">
          <a:xfrm flipV="1">
            <a:off x="7289125" y="3982271"/>
            <a:ext cx="0" cy="326671"/>
          </a:xfrm>
          <a:prstGeom prst="line">
            <a:avLst/>
          </a:prstGeom>
          <a:noFill/>
          <a:ln w="9525" cap="flat" cmpd="sng" algn="ctr">
            <a:solidFill>
              <a:schemeClr val="tx1"/>
            </a:solidFill>
            <a:prstDash val="dash"/>
            <a:headEnd/>
            <a:tailEnd type="stealth" w="lg" len="lg"/>
          </a:ln>
          <a:effectLst/>
        </p:spPr>
        <p:txBody>
          <a:bodyPr vert="horz" wrap="square" lIns="91376" tIns="45689" rIns="91376" bIns="45689" numCol="1" anchor="t" anchorCtr="0" compatLnSpc="1">
            <a:prstTxWarp prst="textNoShape">
              <a:avLst/>
            </a:prstTxWarp>
          </a:bodyPr>
          <a:lstStyle/>
          <a:p>
            <a:pPr defTabSz="1218321">
              <a:defRPr/>
            </a:pPr>
            <a:endParaRPr lang="en-US" sz="1399" kern="0" dirty="0">
              <a:solidFill>
                <a:srgbClr val="3981B6"/>
              </a:solidFill>
            </a:endParaRPr>
          </a:p>
        </p:txBody>
      </p:sp>
      <p:sp>
        <p:nvSpPr>
          <p:cNvPr id="49" name="Flowchart: Document 48"/>
          <p:cNvSpPr/>
          <p:nvPr/>
        </p:nvSpPr>
        <p:spPr>
          <a:xfrm>
            <a:off x="7076602" y="3701754"/>
            <a:ext cx="637686" cy="265025"/>
          </a:xfrm>
          <a:prstGeom prst="flowChartDocument">
            <a:avLst/>
          </a:prstGeom>
          <a:solidFill>
            <a:schemeClr val="accent1">
              <a:lumMod val="20000"/>
              <a:lumOff val="80000"/>
            </a:schemeClr>
          </a:solidFill>
          <a:ln>
            <a:solidFill>
              <a:schemeClr val="accent1">
                <a:lumMod val="20000"/>
                <a:lumOff val="80000"/>
              </a:schemeClr>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99" dirty="0"/>
              <a:t>Client</a:t>
            </a:r>
            <a:endParaRPr lang="en-US" sz="1399" dirty="0"/>
          </a:p>
        </p:txBody>
      </p:sp>
      <p:sp>
        <p:nvSpPr>
          <p:cNvPr id="50" name="Rectangle 49"/>
          <p:cNvSpPr/>
          <p:nvPr/>
        </p:nvSpPr>
        <p:spPr bwMode="auto">
          <a:xfrm>
            <a:off x="3300174" y="4787942"/>
            <a:ext cx="2421109" cy="595191"/>
          </a:xfrm>
          <a:prstGeom prst="rect">
            <a:avLst/>
          </a:prstGeom>
          <a:solidFill>
            <a:schemeClr val="bg1">
              <a:lumMod val="95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14" tIns="45714" rIns="45714" bIns="45714" numCol="1" spcCol="0" rtlCol="0" fromWordArt="0" anchor="t" anchorCtr="0" forceAA="0" compatLnSpc="1">
            <a:prstTxWarp prst="textNoShape">
              <a:avLst/>
            </a:prstTxWarp>
            <a:noAutofit/>
          </a:bodyPr>
          <a:lstStyle/>
          <a:p>
            <a:pPr marL="285731" indent="-285731" defTabSz="914039" fontAlgn="base">
              <a:spcBef>
                <a:spcPct val="0"/>
              </a:spcBef>
              <a:spcAft>
                <a:spcPct val="0"/>
              </a:spcAft>
              <a:buFont typeface="Arial" panose="020B0604020202020204" pitchFamily="34" charset="0"/>
              <a:buChar char="•"/>
            </a:pPr>
            <a:r>
              <a:rPr lang="en-US" sz="1199" dirty="0">
                <a:solidFill>
                  <a:schemeClr val="tx1"/>
                </a:solidFill>
                <a:latin typeface="+mj-lt"/>
                <a:ea typeface="Segoe UI" pitchFamily="34" charset="0"/>
                <a:cs typeface="Segoe UI" pitchFamily="34" charset="0"/>
              </a:rPr>
              <a:t>Consistent Prefix reads. </a:t>
            </a:r>
          </a:p>
          <a:p>
            <a:pPr marL="285731" indent="-285731" defTabSz="914039" fontAlgn="base">
              <a:spcBef>
                <a:spcPct val="0"/>
              </a:spcBef>
              <a:spcAft>
                <a:spcPct val="0"/>
              </a:spcAft>
              <a:buFont typeface="Arial" panose="020B0604020202020204" pitchFamily="34" charset="0"/>
              <a:buChar char="•"/>
            </a:pPr>
            <a:r>
              <a:rPr lang="en-US" sz="1199" dirty="0">
                <a:solidFill>
                  <a:schemeClr val="tx1"/>
                </a:solidFill>
                <a:latin typeface="+mj-lt"/>
                <a:ea typeface="Segoe UI" pitchFamily="34" charset="0"/>
                <a:cs typeface="Segoe UI" pitchFamily="34" charset="0"/>
              </a:rPr>
              <a:t>Reads lag behind writes by K prefixes or T interval</a:t>
            </a:r>
          </a:p>
        </p:txBody>
      </p:sp>
      <p:sp>
        <p:nvSpPr>
          <p:cNvPr id="51" name="Rectangle 50"/>
          <p:cNvSpPr/>
          <p:nvPr/>
        </p:nvSpPr>
        <p:spPr bwMode="auto">
          <a:xfrm>
            <a:off x="6051955" y="4735344"/>
            <a:ext cx="2474339" cy="647788"/>
          </a:xfrm>
          <a:prstGeom prst="rect">
            <a:avLst/>
          </a:prstGeom>
          <a:solidFill>
            <a:schemeClr val="bg1">
              <a:lumMod val="95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5714" tIns="45714" rIns="45714" bIns="45714" numCol="1" spcCol="0" rtlCol="0" fromWordArt="0" anchor="t" anchorCtr="0" forceAA="0" compatLnSpc="1">
            <a:prstTxWarp prst="textNoShape">
              <a:avLst/>
            </a:prstTxWarp>
            <a:noAutofit/>
          </a:bodyPr>
          <a:lstStyle/>
          <a:p>
            <a:pPr marL="285731" indent="-285731" defTabSz="914039" fontAlgn="base">
              <a:spcBef>
                <a:spcPct val="0"/>
              </a:spcBef>
              <a:spcAft>
                <a:spcPct val="0"/>
              </a:spcAft>
              <a:buFont typeface="Arial" panose="020B0604020202020204" pitchFamily="34" charset="0"/>
              <a:buChar char="•"/>
            </a:pPr>
            <a:r>
              <a:rPr lang="en-US" sz="1199" dirty="0">
                <a:solidFill>
                  <a:schemeClr val="tx1"/>
                </a:solidFill>
                <a:latin typeface="+mj-lt"/>
                <a:ea typeface="Segoe UI" pitchFamily="34" charset="0"/>
                <a:cs typeface="Segoe UI" pitchFamily="34" charset="0"/>
              </a:rPr>
              <a:t>Monotonic reads, writes and Read your writes guarantee</a:t>
            </a:r>
          </a:p>
          <a:p>
            <a:pPr marL="285731" indent="-285731" defTabSz="914039" fontAlgn="base">
              <a:spcBef>
                <a:spcPct val="0"/>
              </a:spcBef>
              <a:spcAft>
                <a:spcPct val="0"/>
              </a:spcAft>
              <a:buFont typeface="Arial" panose="020B0604020202020204" pitchFamily="34" charset="0"/>
              <a:buChar char="•"/>
            </a:pPr>
            <a:endParaRPr lang="en-US" sz="1199" dirty="0">
              <a:solidFill>
                <a:schemeClr val="tx1"/>
              </a:solidFill>
              <a:latin typeface="+mj-lt"/>
              <a:ea typeface="Segoe UI" pitchFamily="34" charset="0"/>
              <a:cs typeface="Segoe UI" pitchFamily="34" charset="0"/>
            </a:endParaRPr>
          </a:p>
          <a:p>
            <a:pPr marL="285731" indent="-285731" defTabSz="914039" fontAlgn="base">
              <a:spcBef>
                <a:spcPct val="0"/>
              </a:spcBef>
              <a:spcAft>
                <a:spcPct val="0"/>
              </a:spcAft>
              <a:buFont typeface="Arial" panose="020B0604020202020204" pitchFamily="34" charset="0"/>
              <a:buChar char="•"/>
            </a:pPr>
            <a:endParaRPr lang="en-US" sz="1199" dirty="0">
              <a:solidFill>
                <a:schemeClr val="tx1"/>
              </a:solidFill>
              <a:latin typeface="+mj-lt"/>
              <a:ea typeface="Segoe UI" pitchFamily="34" charset="0"/>
              <a:cs typeface="Segoe UI" pitchFamily="34" charset="0"/>
            </a:endParaRPr>
          </a:p>
        </p:txBody>
      </p:sp>
    </p:spTree>
    <p:extLst>
      <p:ext uri="{BB962C8B-B14F-4D97-AF65-F5344CB8AC3E}">
        <p14:creationId xmlns:p14="http://schemas.microsoft.com/office/powerpoint/2010/main" val="47161037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55768" y="1724345"/>
            <a:ext cx="7354123" cy="4507141"/>
          </a:xfrm>
          <a:prstGeom prst="rect">
            <a:avLst/>
          </a:prstGeom>
        </p:spPr>
        <p:txBody>
          <a:bodyPr vert="horz" wrap="square" lIns="109712" tIns="68570" rIns="109712" bIns="68570"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692" i="1" dirty="0">
                <a:latin typeface="Segoe UI Light" panose="020B0502040204020203" pitchFamily="34" charset="0"/>
                <a:cs typeface="Segoe UI Light" panose="020B0502040204020203" pitchFamily="34" charset="0"/>
              </a:rPr>
              <a:t>A </a:t>
            </a:r>
            <a:r>
              <a:rPr lang="en-US" sz="4692" b="1" i="1" dirty="0">
                <a:solidFill>
                  <a:srgbClr val="78ADDC"/>
                </a:solidFill>
                <a:latin typeface="Segoe UI Light" panose="020B0502040204020203" pitchFamily="34" charset="0"/>
                <a:cs typeface="Segoe UI Light" panose="020B0502040204020203" pitchFamily="34" charset="0"/>
              </a:rPr>
              <a:t>search-as-a-service </a:t>
            </a:r>
            <a:r>
              <a:rPr lang="en-US" sz="4692" i="1" dirty="0">
                <a:latin typeface="Segoe UI Light" panose="020B0502040204020203" pitchFamily="34" charset="0"/>
                <a:cs typeface="Segoe UI Light" panose="020B0502040204020203" pitchFamily="34" charset="0"/>
              </a:rPr>
              <a:t>solution allowing </a:t>
            </a:r>
            <a:r>
              <a:rPr lang="en-US" sz="4692" b="1" i="1" dirty="0">
                <a:solidFill>
                  <a:srgbClr val="78ADDC"/>
                </a:solidFill>
                <a:latin typeface="Segoe UI Light" panose="020B0502040204020203" pitchFamily="34" charset="0"/>
                <a:cs typeface="Segoe UI Light" panose="020B0502040204020203" pitchFamily="34" charset="0"/>
              </a:rPr>
              <a:t>developers</a:t>
            </a:r>
            <a:r>
              <a:rPr lang="en-US" sz="4692" i="1" dirty="0">
                <a:solidFill>
                  <a:srgbClr val="68217A"/>
                </a:solidFill>
                <a:latin typeface="Segoe UI Light" panose="020B0502040204020203" pitchFamily="34" charset="0"/>
                <a:cs typeface="Segoe UI Light" panose="020B0502040204020203" pitchFamily="34" charset="0"/>
              </a:rPr>
              <a:t> </a:t>
            </a:r>
            <a:r>
              <a:rPr lang="en-US" sz="4692" i="1" dirty="0">
                <a:latin typeface="Segoe UI Light" panose="020B0502040204020203" pitchFamily="34" charset="0"/>
                <a:cs typeface="Segoe UI Light" panose="020B0502040204020203" pitchFamily="34" charset="0"/>
              </a:rPr>
              <a:t>to incorporate </a:t>
            </a:r>
            <a:r>
              <a:rPr lang="en-US" sz="4692" b="1" i="1" dirty="0">
                <a:solidFill>
                  <a:srgbClr val="78ADDC"/>
                </a:solidFill>
                <a:latin typeface="Segoe UI Light" panose="020B0502040204020203" pitchFamily="34" charset="0"/>
                <a:cs typeface="Segoe UI Light" panose="020B0502040204020203" pitchFamily="34" charset="0"/>
              </a:rPr>
              <a:t>great search experiences </a:t>
            </a:r>
            <a:r>
              <a:rPr lang="en-US" sz="4692" i="1" dirty="0">
                <a:latin typeface="Segoe UI Light" panose="020B0502040204020203" pitchFamily="34" charset="0"/>
                <a:cs typeface="Segoe UI Light" panose="020B0502040204020203" pitchFamily="34" charset="0"/>
              </a:rPr>
              <a:t>into </a:t>
            </a:r>
            <a:r>
              <a:rPr lang="en-US" sz="4692" b="1" i="1" dirty="0">
                <a:solidFill>
                  <a:srgbClr val="78ADDC"/>
                </a:solidFill>
                <a:latin typeface="Segoe UI Light" panose="020B0502040204020203" pitchFamily="34" charset="0"/>
                <a:cs typeface="Segoe UI Light" panose="020B0502040204020203" pitchFamily="34" charset="0"/>
              </a:rPr>
              <a:t>applications </a:t>
            </a:r>
            <a:r>
              <a:rPr lang="en-US" sz="4692" i="1" dirty="0">
                <a:latin typeface="Segoe UI Light" panose="020B0502040204020203" pitchFamily="34" charset="0"/>
                <a:cs typeface="Segoe UI Light" panose="020B0502040204020203" pitchFamily="34" charset="0"/>
              </a:rPr>
              <a:t>without managing infrastructure or needing to become search experts.</a:t>
            </a:r>
          </a:p>
        </p:txBody>
      </p:sp>
      <p:grpSp>
        <p:nvGrpSpPr>
          <p:cNvPr id="4" name="Group 3"/>
          <p:cNvGrpSpPr/>
          <p:nvPr/>
        </p:nvGrpSpPr>
        <p:grpSpPr>
          <a:xfrm>
            <a:off x="8252592" y="1724345"/>
            <a:ext cx="3370815" cy="3904806"/>
            <a:chOff x="5869751" y="1025435"/>
            <a:chExt cx="3305021" cy="3828589"/>
          </a:xfrm>
        </p:grpSpPr>
        <p:pic>
          <p:nvPicPr>
            <p:cNvPr id="5" name="Picture 4"/>
            <p:cNvPicPr>
              <a:picLocks noChangeAspect="1"/>
            </p:cNvPicPr>
            <p:nvPr/>
          </p:nvPicPr>
          <p:blipFill>
            <a:blip r:embed="rId3"/>
            <a:stretch>
              <a:fillRect/>
            </a:stretch>
          </p:blipFill>
          <p:spPr>
            <a:xfrm>
              <a:off x="5869751" y="1025435"/>
              <a:ext cx="3305021" cy="3828589"/>
            </a:xfrm>
            <a:prstGeom prst="rect">
              <a:avLst/>
            </a:prstGeom>
          </p:spPr>
        </p:pic>
        <p:sp>
          <p:nvSpPr>
            <p:cNvPr id="6" name="Title 2"/>
            <p:cNvSpPr txBox="1">
              <a:spLocks/>
            </p:cNvSpPr>
            <p:nvPr/>
          </p:nvSpPr>
          <p:spPr>
            <a:xfrm>
              <a:off x="6532930" y="2179564"/>
              <a:ext cx="2129009" cy="1568743"/>
            </a:xfrm>
            <a:prstGeom prst="rect">
              <a:avLst/>
            </a:prstGeom>
          </p:spPr>
          <p:txBody>
            <a:bodyPr vert="horz" wrap="square" lIns="109712" tIns="68570" rIns="109712" bIns="6857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299" dirty="0">
                  <a:latin typeface="Segoe UI Light" panose="020B0502040204020203" pitchFamily="34" charset="0"/>
                  <a:cs typeface="Segoe UI Light" panose="020B0502040204020203" pitchFamily="34" charset="0"/>
                </a:rPr>
                <a:t>“Simplify the Search Experience”</a:t>
              </a:r>
            </a:p>
          </p:txBody>
        </p:sp>
      </p:grpSp>
      <p:sp>
        <p:nvSpPr>
          <p:cNvPr id="8" name="Title 1"/>
          <p:cNvSpPr txBox="1">
            <a:spLocks/>
          </p:cNvSpPr>
          <p:nvPr/>
        </p:nvSpPr>
        <p:spPr>
          <a:xfrm>
            <a:off x="855768" y="372393"/>
            <a:ext cx="10724938" cy="135195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98" dirty="0">
                <a:solidFill>
                  <a:schemeClr val="accent1"/>
                </a:solidFill>
                <a:latin typeface="Segoe UI Light" panose="020B0502040204020203" pitchFamily="34" charset="0"/>
                <a:cs typeface="Segoe UI Light" panose="020B0502040204020203" pitchFamily="34" charset="0"/>
              </a:rPr>
              <a:t>What is Azure Search?</a:t>
            </a:r>
          </a:p>
        </p:txBody>
      </p:sp>
    </p:spTree>
    <p:extLst>
      <p:ext uri="{BB962C8B-B14F-4D97-AF65-F5344CB8AC3E}">
        <p14:creationId xmlns:p14="http://schemas.microsoft.com/office/powerpoint/2010/main" val="244067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60524" y="1592804"/>
            <a:ext cx="3047135" cy="1599747"/>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37" fontAlgn="base">
              <a:spcBef>
                <a:spcPct val="0"/>
              </a:spcBef>
              <a:spcAft>
                <a:spcPct val="0"/>
              </a:spcAft>
            </a:pPr>
            <a:endParaRPr lang="en-US" sz="2000" kern="0" dirty="0">
              <a:solidFill>
                <a:schemeClr val="tx1"/>
              </a:solidFill>
              <a:latin typeface="Segoe UI"/>
            </a:endParaRPr>
          </a:p>
        </p:txBody>
      </p:sp>
      <p:sp>
        <p:nvSpPr>
          <p:cNvPr id="5" name="Rectangle 4"/>
          <p:cNvSpPr/>
          <p:nvPr/>
        </p:nvSpPr>
        <p:spPr bwMode="auto">
          <a:xfrm>
            <a:off x="4467450" y="1566889"/>
            <a:ext cx="3240529" cy="1397125"/>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37" fontAlgn="base">
              <a:spcBef>
                <a:spcPct val="0"/>
              </a:spcBef>
              <a:spcAft>
                <a:spcPct val="0"/>
              </a:spcAft>
            </a:pPr>
            <a:endParaRPr lang="en-US" sz="2000" kern="0" dirty="0">
              <a:solidFill>
                <a:schemeClr val="tx1"/>
              </a:solidFill>
              <a:latin typeface="Segoe UI"/>
            </a:endParaRPr>
          </a:p>
        </p:txBody>
      </p:sp>
      <p:sp>
        <p:nvSpPr>
          <p:cNvPr id="6" name="Rectangle 5"/>
          <p:cNvSpPr/>
          <p:nvPr/>
        </p:nvSpPr>
        <p:spPr bwMode="auto">
          <a:xfrm>
            <a:off x="8122699" y="1552548"/>
            <a:ext cx="3047135" cy="1599747"/>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37" fontAlgn="base">
              <a:spcBef>
                <a:spcPct val="0"/>
              </a:spcBef>
              <a:spcAft>
                <a:spcPct val="0"/>
              </a:spcAft>
            </a:pPr>
            <a:endParaRPr lang="en-US" sz="2000" kern="0" dirty="0">
              <a:solidFill>
                <a:schemeClr val="tx1"/>
              </a:solidFill>
              <a:latin typeface="Segoe UI"/>
            </a:endParaRPr>
          </a:p>
        </p:txBody>
      </p:sp>
      <p:sp>
        <p:nvSpPr>
          <p:cNvPr id="7" name="Rectangle 6"/>
          <p:cNvSpPr/>
          <p:nvPr/>
        </p:nvSpPr>
        <p:spPr bwMode="auto">
          <a:xfrm>
            <a:off x="660524" y="3520169"/>
            <a:ext cx="3047135" cy="2262446"/>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37" fontAlgn="base">
              <a:spcBef>
                <a:spcPct val="0"/>
              </a:spcBef>
              <a:spcAft>
                <a:spcPct val="0"/>
              </a:spcAft>
            </a:pPr>
            <a:endParaRPr lang="en-US" sz="2000" kern="0" dirty="0">
              <a:solidFill>
                <a:schemeClr val="tx1"/>
              </a:solidFill>
              <a:latin typeface="Segoe UI"/>
            </a:endParaRPr>
          </a:p>
        </p:txBody>
      </p:sp>
      <p:sp>
        <p:nvSpPr>
          <p:cNvPr id="8" name="Rectangle 7"/>
          <p:cNvSpPr/>
          <p:nvPr/>
        </p:nvSpPr>
        <p:spPr bwMode="auto">
          <a:xfrm>
            <a:off x="8141668" y="3512948"/>
            <a:ext cx="3047135" cy="1674284"/>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37" fontAlgn="base">
              <a:spcBef>
                <a:spcPct val="0"/>
              </a:spcBef>
              <a:spcAft>
                <a:spcPct val="0"/>
              </a:spcAft>
            </a:pPr>
            <a:endParaRPr lang="en-US" sz="2000" kern="0" dirty="0">
              <a:solidFill>
                <a:schemeClr val="tx1"/>
              </a:solidFill>
              <a:latin typeface="Segoe UI"/>
            </a:endParaRPr>
          </a:p>
        </p:txBody>
      </p:sp>
      <p:sp>
        <p:nvSpPr>
          <p:cNvPr id="13" name="TextBox 12"/>
          <p:cNvSpPr txBox="1"/>
          <p:nvPr/>
        </p:nvSpPr>
        <p:spPr>
          <a:xfrm>
            <a:off x="660524" y="1592805"/>
            <a:ext cx="3047135" cy="572380"/>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2000" b="1" kern="0" dirty="0">
                <a:latin typeface="Segoe UI"/>
              </a:rPr>
              <a:t>Person</a:t>
            </a:r>
          </a:p>
        </p:txBody>
      </p:sp>
      <p:sp>
        <p:nvSpPr>
          <p:cNvPr id="14" name="TextBox 13"/>
          <p:cNvSpPr txBox="1"/>
          <p:nvPr/>
        </p:nvSpPr>
        <p:spPr>
          <a:xfrm>
            <a:off x="660524" y="3520168"/>
            <a:ext cx="3047135" cy="544808"/>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1801" b="1" kern="0" dirty="0">
                <a:latin typeface="Segoe UI"/>
              </a:rPr>
              <a:t>Address</a:t>
            </a:r>
          </a:p>
        </p:txBody>
      </p:sp>
      <p:sp>
        <p:nvSpPr>
          <p:cNvPr id="15" name="TextBox 14"/>
          <p:cNvSpPr txBox="1"/>
          <p:nvPr/>
        </p:nvSpPr>
        <p:spPr>
          <a:xfrm>
            <a:off x="8124580" y="1543159"/>
            <a:ext cx="3047135" cy="572380"/>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2000" b="1" kern="0" dirty="0" err="1">
                <a:latin typeface="Segoe UI"/>
              </a:rPr>
              <a:t>ContactDetail</a:t>
            </a:r>
            <a:endParaRPr lang="en-US" sz="1801" b="1" kern="0" dirty="0">
              <a:latin typeface="Segoe UI"/>
            </a:endParaRPr>
          </a:p>
        </p:txBody>
      </p:sp>
      <p:sp>
        <p:nvSpPr>
          <p:cNvPr id="16" name="TextBox 15"/>
          <p:cNvSpPr txBox="1"/>
          <p:nvPr/>
        </p:nvSpPr>
        <p:spPr>
          <a:xfrm>
            <a:off x="8141668" y="3520169"/>
            <a:ext cx="3047135" cy="572380"/>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2000" b="1" kern="0" dirty="0" err="1">
                <a:latin typeface="Segoe UI"/>
              </a:rPr>
              <a:t>ContactDetailType</a:t>
            </a:r>
            <a:endParaRPr lang="en-US" sz="2000" b="1" kern="0" dirty="0">
              <a:latin typeface="Segoe UI"/>
            </a:endParaRPr>
          </a:p>
        </p:txBody>
      </p:sp>
      <p:sp>
        <p:nvSpPr>
          <p:cNvPr id="17" name="TextBox 16"/>
          <p:cNvSpPr txBox="1"/>
          <p:nvPr/>
        </p:nvSpPr>
        <p:spPr>
          <a:xfrm>
            <a:off x="4467449" y="1568493"/>
            <a:ext cx="3240529" cy="572380"/>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2000" b="1" kern="0" dirty="0" err="1">
                <a:latin typeface="Segoe UI"/>
              </a:rPr>
              <a:t>PersonContactDetailLnk</a:t>
            </a:r>
            <a:endParaRPr lang="en-US" sz="2000" b="1" kern="0" dirty="0">
              <a:latin typeface="Segoe UI"/>
            </a:endParaRPr>
          </a:p>
        </p:txBody>
      </p:sp>
      <p:cxnSp>
        <p:nvCxnSpPr>
          <p:cNvPr id="19" name="Straight Connector 18"/>
          <p:cNvCxnSpPr>
            <a:endCxn id="5" idx="1"/>
          </p:cNvCxnSpPr>
          <p:nvPr/>
        </p:nvCxnSpPr>
        <p:spPr>
          <a:xfrm flipV="1">
            <a:off x="3705777" y="2275697"/>
            <a:ext cx="761674" cy="2872"/>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707810" y="2506943"/>
            <a:ext cx="414889"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6" idx="3"/>
            <a:endCxn id="8" idx="3"/>
          </p:cNvCxnSpPr>
          <p:nvPr/>
        </p:nvCxnSpPr>
        <p:spPr>
          <a:xfrm>
            <a:off x="11169834" y="2352421"/>
            <a:ext cx="18969" cy="1997667"/>
          </a:xfrm>
          <a:prstGeom prst="bentConnector3">
            <a:avLst>
              <a:gd name="adj1" fmla="val 1304743"/>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4" idx="1"/>
            <a:endCxn id="7" idx="1"/>
          </p:cNvCxnSpPr>
          <p:nvPr/>
        </p:nvCxnSpPr>
        <p:spPr>
          <a:xfrm rot="10800000" flipV="1">
            <a:off x="660522" y="2392675"/>
            <a:ext cx="12696" cy="2258717"/>
          </a:xfrm>
          <a:prstGeom prst="bentConnector3">
            <a:avLst>
              <a:gd name="adj1" fmla="val 180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73221" y="2506943"/>
            <a:ext cx="3034438"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4486418" y="2583122"/>
            <a:ext cx="322156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795871" y="2113104"/>
            <a:ext cx="1260494" cy="544808"/>
          </a:xfrm>
          <a:prstGeom prst="rect">
            <a:avLst/>
          </a:prstGeom>
          <a:noFill/>
        </p:spPr>
        <p:txBody>
          <a:bodyPr wrap="none" lIns="182827" tIns="146262" rIns="182827" bIns="146262" rtlCol="0">
            <a:spAutoFit/>
          </a:bodyPr>
          <a:lstStyle/>
          <a:p>
            <a:pPr defTabSz="914072">
              <a:lnSpc>
                <a:spcPct val="90000"/>
              </a:lnSpc>
              <a:spcAft>
                <a:spcPts val="600"/>
              </a:spcAft>
            </a:pPr>
            <a:r>
              <a:rPr lang="en-US" sz="1801" kern="0" dirty="0" err="1">
                <a:latin typeface="Segoe UI"/>
              </a:rPr>
              <a:t>PersonId</a:t>
            </a:r>
            <a:endParaRPr lang="en-US" sz="1801" kern="0" dirty="0">
              <a:latin typeface="Segoe UI"/>
            </a:endParaRPr>
          </a:p>
        </p:txBody>
      </p:sp>
      <p:sp>
        <p:nvSpPr>
          <p:cNvPr id="37" name="TextBox 36"/>
          <p:cNvSpPr txBox="1"/>
          <p:nvPr/>
        </p:nvSpPr>
        <p:spPr>
          <a:xfrm>
            <a:off x="4799507" y="2515220"/>
            <a:ext cx="1946580" cy="544808"/>
          </a:xfrm>
          <a:prstGeom prst="rect">
            <a:avLst/>
          </a:prstGeom>
          <a:noFill/>
        </p:spPr>
        <p:txBody>
          <a:bodyPr wrap="none" lIns="182827" tIns="146262" rIns="182827" bIns="146262" rtlCol="0">
            <a:spAutoFit/>
          </a:bodyPr>
          <a:lstStyle/>
          <a:p>
            <a:pPr defTabSz="914072">
              <a:lnSpc>
                <a:spcPct val="90000"/>
              </a:lnSpc>
              <a:spcAft>
                <a:spcPts val="600"/>
              </a:spcAft>
            </a:pPr>
            <a:r>
              <a:rPr lang="en-US" sz="1801" kern="0" dirty="0" err="1">
                <a:latin typeface="Segoe UI"/>
              </a:rPr>
              <a:t>ContactDetailId</a:t>
            </a:r>
            <a:endParaRPr lang="en-US" sz="1801" kern="0" dirty="0">
              <a:latin typeface="Segoe UI"/>
            </a:endParaRPr>
          </a:p>
        </p:txBody>
      </p:sp>
      <p:sp>
        <p:nvSpPr>
          <p:cNvPr id="38" name="TextBox 37"/>
          <p:cNvSpPr txBox="1"/>
          <p:nvPr/>
        </p:nvSpPr>
        <p:spPr>
          <a:xfrm>
            <a:off x="789610" y="2080180"/>
            <a:ext cx="649751" cy="544808"/>
          </a:xfrm>
          <a:prstGeom prst="rect">
            <a:avLst/>
          </a:prstGeom>
          <a:noFill/>
        </p:spPr>
        <p:txBody>
          <a:bodyPr wrap="none" lIns="182827" tIns="146262" rIns="182827" bIns="146262" rtlCol="0">
            <a:spAutoFit/>
          </a:bodyPr>
          <a:lstStyle/>
          <a:p>
            <a:pPr defTabSz="914072">
              <a:lnSpc>
                <a:spcPct val="90000"/>
              </a:lnSpc>
              <a:spcAft>
                <a:spcPts val="600"/>
              </a:spcAft>
            </a:pPr>
            <a:r>
              <a:rPr lang="en-US" sz="1801" b="1" kern="0" dirty="0">
                <a:latin typeface="Segoe UI"/>
              </a:rPr>
              <a:t> Id</a:t>
            </a:r>
          </a:p>
        </p:txBody>
      </p:sp>
      <p:sp>
        <p:nvSpPr>
          <p:cNvPr id="39" name="TextBox 38"/>
          <p:cNvSpPr txBox="1"/>
          <p:nvPr/>
        </p:nvSpPr>
        <p:spPr>
          <a:xfrm>
            <a:off x="8264139" y="2077747"/>
            <a:ext cx="628911" cy="544808"/>
          </a:xfrm>
          <a:prstGeom prst="rect">
            <a:avLst/>
          </a:prstGeom>
          <a:noFill/>
        </p:spPr>
        <p:txBody>
          <a:bodyPr wrap="none" lIns="182827" tIns="146262" rIns="182827" bIns="146262" rtlCol="0">
            <a:spAutoFit/>
          </a:bodyPr>
          <a:lstStyle/>
          <a:p>
            <a:pPr defTabSz="914072">
              <a:lnSpc>
                <a:spcPct val="90000"/>
              </a:lnSpc>
              <a:spcAft>
                <a:spcPts val="600"/>
              </a:spcAft>
            </a:pPr>
            <a:r>
              <a:rPr lang="en-US" sz="1801" kern="0" dirty="0">
                <a:latin typeface="Segoe UI"/>
              </a:rPr>
              <a:t> Id</a:t>
            </a:r>
          </a:p>
        </p:txBody>
      </p:sp>
      <p:sp>
        <p:nvSpPr>
          <p:cNvPr id="40" name="TextBox 39"/>
          <p:cNvSpPr txBox="1"/>
          <p:nvPr/>
        </p:nvSpPr>
        <p:spPr>
          <a:xfrm>
            <a:off x="789610" y="4088579"/>
            <a:ext cx="649751" cy="544808"/>
          </a:xfrm>
          <a:prstGeom prst="rect">
            <a:avLst/>
          </a:prstGeom>
          <a:noFill/>
        </p:spPr>
        <p:txBody>
          <a:bodyPr wrap="none" lIns="182827" tIns="146262" rIns="182827" bIns="146262" rtlCol="0">
            <a:spAutoFit/>
          </a:bodyPr>
          <a:lstStyle/>
          <a:p>
            <a:pPr defTabSz="914072">
              <a:lnSpc>
                <a:spcPct val="90000"/>
              </a:lnSpc>
              <a:spcAft>
                <a:spcPts val="600"/>
              </a:spcAft>
            </a:pPr>
            <a:r>
              <a:rPr lang="en-US" sz="1801" b="1" kern="0" dirty="0">
                <a:latin typeface="Segoe UI"/>
              </a:rPr>
              <a:t> Id</a:t>
            </a:r>
          </a:p>
        </p:txBody>
      </p:sp>
      <p:sp>
        <p:nvSpPr>
          <p:cNvPr id="41" name="TextBox 40"/>
          <p:cNvSpPr txBox="1"/>
          <p:nvPr/>
        </p:nvSpPr>
        <p:spPr>
          <a:xfrm>
            <a:off x="8264139" y="4083036"/>
            <a:ext cx="628911" cy="544808"/>
          </a:xfrm>
          <a:prstGeom prst="rect">
            <a:avLst/>
          </a:prstGeom>
          <a:noFill/>
        </p:spPr>
        <p:txBody>
          <a:bodyPr wrap="none" lIns="182827" tIns="146262" rIns="182827" bIns="146262" rtlCol="0">
            <a:spAutoFit/>
          </a:bodyPr>
          <a:lstStyle/>
          <a:p>
            <a:pPr defTabSz="914072">
              <a:lnSpc>
                <a:spcPct val="90000"/>
              </a:lnSpc>
              <a:spcAft>
                <a:spcPts val="600"/>
              </a:spcAft>
            </a:pPr>
            <a:r>
              <a:rPr lang="en-US" sz="1801" kern="0" dirty="0">
                <a:latin typeface="Segoe UI"/>
              </a:rPr>
              <a:t> Id</a:t>
            </a:r>
          </a:p>
        </p:txBody>
      </p:sp>
      <p:cxnSp>
        <p:nvCxnSpPr>
          <p:cNvPr id="42" name="Straight Connector 41"/>
          <p:cNvCxnSpPr/>
          <p:nvPr/>
        </p:nvCxnSpPr>
        <p:spPr>
          <a:xfrm>
            <a:off x="660523" y="4487583"/>
            <a:ext cx="3034438"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154366" y="2541724"/>
            <a:ext cx="3034438"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8137279" y="4584187"/>
            <a:ext cx="3034438"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pic>
        <p:nvPicPr>
          <p:cNvPr id="45" name="Picture 44" descr="Key, Yellow, Metal, Symbol, Icon"/>
          <p:cNvPicPr>
            <a:picLocks noChangeAspect="1"/>
          </p:cNvPicPr>
          <p:nvPr/>
        </p:nvPicPr>
        <p:blipFill>
          <a:blip r:embed="rId3"/>
          <a:stretch>
            <a:fillRect/>
          </a:stretch>
        </p:blipFill>
        <p:spPr>
          <a:xfrm rot="5400000">
            <a:off x="770141" y="2272254"/>
            <a:ext cx="281184" cy="140592"/>
          </a:xfrm>
          <a:prstGeom prst="rect">
            <a:avLst/>
          </a:prstGeom>
        </p:spPr>
      </p:pic>
      <p:pic>
        <p:nvPicPr>
          <p:cNvPr id="46" name="Picture 45" descr="Key, Yellow, Metal, Symbol, Icon"/>
          <p:cNvPicPr>
            <a:picLocks noChangeAspect="1"/>
          </p:cNvPicPr>
          <p:nvPr/>
        </p:nvPicPr>
        <p:blipFill>
          <a:blip r:embed="rId3"/>
          <a:stretch>
            <a:fillRect/>
          </a:stretch>
        </p:blipFill>
        <p:spPr>
          <a:xfrm rot="5400000">
            <a:off x="770141" y="4235928"/>
            <a:ext cx="281184" cy="140592"/>
          </a:xfrm>
          <a:prstGeom prst="rect">
            <a:avLst/>
          </a:prstGeom>
        </p:spPr>
      </p:pic>
      <p:pic>
        <p:nvPicPr>
          <p:cNvPr id="48" name="Picture 47" descr="Key, Yellow, Metal, Symbol, Icon"/>
          <p:cNvPicPr>
            <a:picLocks noChangeAspect="1"/>
          </p:cNvPicPr>
          <p:nvPr/>
        </p:nvPicPr>
        <p:blipFill>
          <a:blip r:embed="rId3"/>
          <a:stretch>
            <a:fillRect/>
          </a:stretch>
        </p:blipFill>
        <p:spPr>
          <a:xfrm rot="5400000">
            <a:off x="8267370" y="2263250"/>
            <a:ext cx="281184" cy="140592"/>
          </a:xfrm>
          <a:prstGeom prst="rect">
            <a:avLst/>
          </a:prstGeom>
        </p:spPr>
      </p:pic>
      <p:pic>
        <p:nvPicPr>
          <p:cNvPr id="49" name="Picture 48" descr="Key, Yellow, Metal, Symbol, Icon"/>
          <p:cNvPicPr>
            <a:picLocks noChangeAspect="1"/>
          </p:cNvPicPr>
          <p:nvPr/>
        </p:nvPicPr>
        <p:blipFill>
          <a:blip r:embed="rId3"/>
          <a:stretch>
            <a:fillRect/>
          </a:stretch>
        </p:blipFill>
        <p:spPr>
          <a:xfrm rot="5400000">
            <a:off x="8232316" y="4276694"/>
            <a:ext cx="281184" cy="140592"/>
          </a:xfrm>
          <a:prstGeom prst="rect">
            <a:avLst/>
          </a:prstGeom>
        </p:spPr>
      </p:pic>
      <p:sp>
        <p:nvSpPr>
          <p:cNvPr id="2" name="Title 1"/>
          <p:cNvSpPr>
            <a:spLocks noGrp="1"/>
          </p:cNvSpPr>
          <p:nvPr>
            <p:ph type="title"/>
          </p:nvPr>
        </p:nvSpPr>
        <p:spPr/>
        <p:txBody>
          <a:bodyPr/>
          <a:lstStyle/>
          <a:p>
            <a:r>
              <a:rPr lang="en-US" dirty="0"/>
              <a:t>Modeling Data: The Relational Way</a:t>
            </a:r>
          </a:p>
        </p:txBody>
      </p:sp>
    </p:spTree>
    <p:extLst>
      <p:ext uri="{BB962C8B-B14F-4D97-AF65-F5344CB8AC3E}">
        <p14:creationId xmlns:p14="http://schemas.microsoft.com/office/powerpoint/2010/main" val="131690592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60524" y="1592804"/>
            <a:ext cx="3047135" cy="4926172"/>
          </a:xfrm>
          <a:prstGeom prst="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37" fontAlgn="base">
              <a:spcBef>
                <a:spcPct val="0"/>
              </a:spcBef>
              <a:spcAft>
                <a:spcPct val="0"/>
              </a:spcAft>
            </a:pPr>
            <a:endParaRPr lang="en-US" sz="2000" kern="0" dirty="0">
              <a:solidFill>
                <a:schemeClr val="tx1"/>
              </a:solidFill>
              <a:latin typeface="Segoe UI"/>
            </a:endParaRPr>
          </a:p>
        </p:txBody>
      </p:sp>
      <p:sp>
        <p:nvSpPr>
          <p:cNvPr id="13" name="TextBox 12"/>
          <p:cNvSpPr txBox="1"/>
          <p:nvPr/>
        </p:nvSpPr>
        <p:spPr>
          <a:xfrm>
            <a:off x="660524" y="1592803"/>
            <a:ext cx="3047135" cy="544808"/>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1801" b="1" kern="0" dirty="0">
                <a:latin typeface="Segoe UI"/>
              </a:rPr>
              <a:t>Person</a:t>
            </a:r>
          </a:p>
        </p:txBody>
      </p:sp>
      <p:cxnSp>
        <p:nvCxnSpPr>
          <p:cNvPr id="34" name="Straight Connector 33"/>
          <p:cNvCxnSpPr/>
          <p:nvPr/>
        </p:nvCxnSpPr>
        <p:spPr>
          <a:xfrm>
            <a:off x="673221" y="2506943"/>
            <a:ext cx="3034438" cy="0"/>
          </a:xfrm>
          <a:prstGeom prst="line">
            <a:avLst/>
          </a:prstGeom>
          <a:ln>
            <a:solidFill>
              <a:schemeClr val="tx1"/>
            </a:solidFill>
            <a:prstDash val="dashDot"/>
            <a:headEnd type="none"/>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89610" y="2080182"/>
            <a:ext cx="617691" cy="516723"/>
          </a:xfrm>
          <a:prstGeom prst="rect">
            <a:avLst/>
          </a:prstGeom>
          <a:noFill/>
        </p:spPr>
        <p:txBody>
          <a:bodyPr wrap="none" lIns="182827" tIns="146262" rIns="182827" bIns="146262" rtlCol="0">
            <a:spAutoFit/>
          </a:bodyPr>
          <a:lstStyle/>
          <a:p>
            <a:pPr defTabSz="914072">
              <a:lnSpc>
                <a:spcPct val="90000"/>
              </a:lnSpc>
              <a:spcAft>
                <a:spcPts val="600"/>
              </a:spcAft>
            </a:pPr>
            <a:r>
              <a:rPr lang="en-US" sz="1598" b="1" kern="0" dirty="0">
                <a:latin typeface="Segoe UI"/>
              </a:rPr>
              <a:t> Id</a:t>
            </a:r>
          </a:p>
        </p:txBody>
      </p:sp>
      <p:pic>
        <p:nvPicPr>
          <p:cNvPr id="45" name="Picture 44" descr="Key, Yellow, Metal, Symbol, Icon"/>
          <p:cNvPicPr>
            <a:picLocks noChangeAspect="1"/>
          </p:cNvPicPr>
          <p:nvPr/>
        </p:nvPicPr>
        <p:blipFill>
          <a:blip r:embed="rId3"/>
          <a:stretch>
            <a:fillRect/>
          </a:stretch>
        </p:blipFill>
        <p:spPr>
          <a:xfrm rot="5400000">
            <a:off x="770141" y="2272254"/>
            <a:ext cx="281184" cy="140592"/>
          </a:xfrm>
          <a:prstGeom prst="rect">
            <a:avLst/>
          </a:prstGeom>
        </p:spPr>
      </p:pic>
      <p:sp>
        <p:nvSpPr>
          <p:cNvPr id="32" name="TextBox 31"/>
          <p:cNvSpPr txBox="1"/>
          <p:nvPr/>
        </p:nvSpPr>
        <p:spPr>
          <a:xfrm>
            <a:off x="660524" y="2506943"/>
            <a:ext cx="3047135" cy="2503036"/>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1801" b="1" kern="0" dirty="0">
                <a:latin typeface="Segoe UI"/>
              </a:rPr>
              <a:t>Addresses</a:t>
            </a:r>
          </a:p>
          <a:p>
            <a:pPr defTabSz="914072">
              <a:lnSpc>
                <a:spcPct val="90000"/>
              </a:lnSpc>
              <a:spcAft>
                <a:spcPts val="600"/>
              </a:spcAft>
            </a:pPr>
            <a:endParaRPr lang="en-US" sz="1801" b="1" kern="0" dirty="0">
              <a:latin typeface="Segoe UI"/>
            </a:endParaRPr>
          </a:p>
          <a:p>
            <a:pPr defTabSz="914072">
              <a:lnSpc>
                <a:spcPct val="90000"/>
              </a:lnSpc>
              <a:spcAft>
                <a:spcPts val="600"/>
              </a:spcAft>
            </a:pPr>
            <a:endParaRPr lang="en-US" sz="1801" b="1" kern="0" dirty="0">
              <a:latin typeface="Segoe UI"/>
            </a:endParaRPr>
          </a:p>
          <a:p>
            <a:pPr defTabSz="914072">
              <a:lnSpc>
                <a:spcPct val="90000"/>
              </a:lnSpc>
              <a:spcAft>
                <a:spcPts val="600"/>
              </a:spcAft>
            </a:pPr>
            <a:endParaRPr lang="en-US" sz="1801" b="1" kern="0" dirty="0">
              <a:latin typeface="Segoe UI"/>
            </a:endParaRPr>
          </a:p>
          <a:p>
            <a:pPr defTabSz="914072">
              <a:lnSpc>
                <a:spcPct val="90000"/>
              </a:lnSpc>
              <a:spcAft>
                <a:spcPts val="600"/>
              </a:spcAft>
            </a:pPr>
            <a:endParaRPr lang="en-US" sz="1801" b="1" kern="0" dirty="0">
              <a:latin typeface="Segoe UI"/>
            </a:endParaRPr>
          </a:p>
          <a:p>
            <a:pPr defTabSz="914072">
              <a:lnSpc>
                <a:spcPct val="90000"/>
              </a:lnSpc>
              <a:spcAft>
                <a:spcPts val="600"/>
              </a:spcAft>
            </a:pPr>
            <a:endParaRPr lang="en-US" sz="1801" b="1" kern="0" dirty="0">
              <a:latin typeface="Segoe UI"/>
            </a:endParaRPr>
          </a:p>
          <a:p>
            <a:pPr defTabSz="914072">
              <a:lnSpc>
                <a:spcPct val="90000"/>
              </a:lnSpc>
              <a:spcAft>
                <a:spcPts val="600"/>
              </a:spcAft>
            </a:pPr>
            <a:endParaRPr lang="en-US" sz="1801" b="1" kern="0" dirty="0">
              <a:latin typeface="Segoe UI"/>
            </a:endParaRPr>
          </a:p>
        </p:txBody>
      </p:sp>
      <p:sp>
        <p:nvSpPr>
          <p:cNvPr id="2" name="TextBox 1"/>
          <p:cNvSpPr txBox="1"/>
          <p:nvPr/>
        </p:nvSpPr>
        <p:spPr>
          <a:xfrm>
            <a:off x="3932888" y="1409386"/>
            <a:ext cx="8550952" cy="5462949"/>
          </a:xfrm>
          <a:prstGeom prst="rect">
            <a:avLst/>
          </a:prstGeom>
          <a:noFill/>
        </p:spPr>
        <p:txBody>
          <a:bodyPr wrap="none" lIns="182827" tIns="146262" rIns="182827" bIns="146262" rtlCol="0">
            <a:spAutoFit/>
          </a:bodyPr>
          <a:lstStyle/>
          <a:p>
            <a:pPr defTabSz="914072">
              <a:lnSpc>
                <a:spcPct val="90000"/>
              </a:lnSpc>
              <a:spcAft>
                <a:spcPts val="600"/>
              </a:spcAft>
            </a:pPr>
            <a:r>
              <a:rPr lang="en-US" sz="2400" b="1" kern="0" dirty="0">
                <a:latin typeface="Lucida Console" panose="020B0609040504020204" pitchFamily="49" charset="0"/>
              </a:rPr>
              <a:t>{</a:t>
            </a:r>
            <a:br>
              <a:rPr lang="en-US" sz="2400" b="1" kern="0" dirty="0">
                <a:latin typeface="Lucida Console" panose="020B0609040504020204" pitchFamily="49" charset="0"/>
              </a:rPr>
            </a:br>
            <a:r>
              <a:rPr lang="en-US" sz="2400" b="1" kern="0" dirty="0">
                <a:latin typeface="Lucida Console" panose="020B0609040504020204" pitchFamily="49" charset="0"/>
              </a:rPr>
              <a:t>  "id": "0ec1ab0c-de08-4e42-a429-...",</a:t>
            </a:r>
          </a:p>
          <a:p>
            <a:pPr defTabSz="914072">
              <a:lnSpc>
                <a:spcPct val="90000"/>
              </a:lnSpc>
              <a:spcAft>
                <a:spcPts val="600"/>
              </a:spcAft>
            </a:pPr>
            <a:r>
              <a:rPr lang="en-US" sz="2400" b="1" kern="0" dirty="0">
                <a:latin typeface="Lucida Console" panose="020B0609040504020204" pitchFamily="49" charset="0"/>
              </a:rPr>
              <a:t>  "addresses": [</a:t>
            </a:r>
          </a:p>
          <a:p>
            <a:pPr defTabSz="914072">
              <a:lnSpc>
                <a:spcPct val="90000"/>
              </a:lnSpc>
              <a:spcAft>
                <a:spcPts val="600"/>
              </a:spcAft>
            </a:pPr>
            <a:r>
              <a:rPr lang="en-US" sz="2400" b="1" kern="0" dirty="0">
                <a:latin typeface="Lucida Console" panose="020B0609040504020204" pitchFamily="49" charset="0"/>
              </a:rPr>
              <a:t>    { "street": "1 Redmond Way",</a:t>
            </a:r>
          </a:p>
          <a:p>
            <a:pPr defTabSz="914072">
              <a:lnSpc>
                <a:spcPct val="90000"/>
              </a:lnSpc>
              <a:spcAft>
                <a:spcPts val="600"/>
              </a:spcAft>
            </a:pPr>
            <a:r>
              <a:rPr lang="en-US" sz="2400" b="1" kern="0" dirty="0">
                <a:latin typeface="Lucida Console" panose="020B0609040504020204" pitchFamily="49" charset="0"/>
              </a:rPr>
              <a:t>      "city": "Redmond", "state": "WA",</a:t>
            </a:r>
          </a:p>
          <a:p>
            <a:pPr defTabSz="914072">
              <a:lnSpc>
                <a:spcPct val="90000"/>
              </a:lnSpc>
              <a:spcAft>
                <a:spcPts val="600"/>
              </a:spcAft>
            </a:pPr>
            <a:r>
              <a:rPr lang="en-US" sz="2400" b="1" kern="0" dirty="0">
                <a:latin typeface="Lucida Console" panose="020B0609040504020204" pitchFamily="49" charset="0"/>
              </a:rPr>
              <a:t>      "zip": 98052}</a:t>
            </a:r>
          </a:p>
          <a:p>
            <a:pPr defTabSz="914072">
              <a:lnSpc>
                <a:spcPct val="90000"/>
              </a:lnSpc>
              <a:spcAft>
                <a:spcPts val="600"/>
              </a:spcAft>
            </a:pPr>
            <a:r>
              <a:rPr lang="en-US" sz="2400" b="1" kern="0" dirty="0">
                <a:latin typeface="Lucida Console" panose="020B0609040504020204" pitchFamily="49" charset="0"/>
              </a:rPr>
              <a:t>  ],</a:t>
            </a:r>
          </a:p>
          <a:p>
            <a:pPr defTabSz="914072">
              <a:lnSpc>
                <a:spcPct val="90000"/>
              </a:lnSpc>
              <a:spcAft>
                <a:spcPts val="600"/>
              </a:spcAft>
            </a:pPr>
            <a:r>
              <a:rPr lang="en-US" sz="2400" b="1" kern="0" dirty="0">
                <a:latin typeface="Lucida Console" panose="020B0609040504020204" pitchFamily="49" charset="0"/>
              </a:rPr>
              <a:t>  "</a:t>
            </a:r>
            <a:r>
              <a:rPr lang="en-US" sz="2400" b="1" kern="0" dirty="0" err="1">
                <a:latin typeface="Lucida Console" panose="020B0609040504020204" pitchFamily="49" charset="0"/>
              </a:rPr>
              <a:t>contactDetails</a:t>
            </a:r>
            <a:r>
              <a:rPr lang="en-US" sz="2400" b="1" kern="0" dirty="0">
                <a:latin typeface="Lucida Console" panose="020B0609040504020204" pitchFamily="49" charset="0"/>
              </a:rPr>
              <a:t>": [</a:t>
            </a:r>
          </a:p>
          <a:p>
            <a:pPr defTabSz="914072">
              <a:lnSpc>
                <a:spcPct val="90000"/>
              </a:lnSpc>
              <a:spcAft>
                <a:spcPts val="600"/>
              </a:spcAft>
            </a:pPr>
            <a:r>
              <a:rPr lang="en-US" sz="2400" b="1" kern="0" dirty="0">
                <a:latin typeface="Lucida Console" panose="020B0609040504020204" pitchFamily="49" charset="0"/>
              </a:rPr>
              <a:t>    {"type": "home", "detail": “555-1212"},</a:t>
            </a:r>
          </a:p>
          <a:p>
            <a:pPr defTabSz="914072">
              <a:lnSpc>
                <a:spcPct val="90000"/>
              </a:lnSpc>
              <a:spcAft>
                <a:spcPts val="600"/>
              </a:spcAft>
            </a:pPr>
            <a:r>
              <a:rPr lang="en-US" sz="2400" b="1" kern="0" dirty="0">
                <a:latin typeface="Lucida Console" panose="020B0609040504020204" pitchFamily="49" charset="0"/>
              </a:rPr>
              <a:t>    {"type": "email", "detail": “me@ms.com"}</a:t>
            </a:r>
          </a:p>
          <a:p>
            <a:pPr defTabSz="914072">
              <a:lnSpc>
                <a:spcPct val="90000"/>
              </a:lnSpc>
              <a:spcAft>
                <a:spcPts val="600"/>
              </a:spcAft>
            </a:pPr>
            <a:r>
              <a:rPr lang="en-US" sz="2400" b="1" kern="0" dirty="0">
                <a:latin typeface="Lucida Console" panose="020B0609040504020204" pitchFamily="49" charset="0"/>
              </a:rPr>
              <a:t>  ],</a:t>
            </a:r>
          </a:p>
          <a:p>
            <a:pPr defTabSz="914072">
              <a:lnSpc>
                <a:spcPct val="90000"/>
              </a:lnSpc>
              <a:spcAft>
                <a:spcPts val="600"/>
              </a:spcAft>
            </a:pPr>
            <a:r>
              <a:rPr lang="en-US" sz="2400" b="1" kern="0" dirty="0">
                <a:latin typeface="Lucida Console" panose="020B0609040504020204" pitchFamily="49" charset="0"/>
              </a:rPr>
              <a:t>    ...</a:t>
            </a:r>
          </a:p>
          <a:p>
            <a:pPr defTabSz="914072">
              <a:lnSpc>
                <a:spcPct val="90000"/>
              </a:lnSpc>
              <a:spcAft>
                <a:spcPts val="600"/>
              </a:spcAft>
            </a:pPr>
            <a:r>
              <a:rPr lang="en-US" sz="2400" b="1" kern="0" dirty="0">
                <a:latin typeface="Lucida Console" panose="020B0609040504020204" pitchFamily="49" charset="0"/>
              </a:rPr>
              <a:t>}</a:t>
            </a:r>
          </a:p>
        </p:txBody>
      </p:sp>
      <p:sp>
        <p:nvSpPr>
          <p:cNvPr id="51" name="TextBox 50"/>
          <p:cNvSpPr txBox="1"/>
          <p:nvPr/>
        </p:nvSpPr>
        <p:spPr>
          <a:xfrm>
            <a:off x="838047" y="3007393"/>
            <a:ext cx="2790124" cy="871179"/>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1801" b="1" kern="0" dirty="0">
                <a:latin typeface="Segoe UI"/>
              </a:rPr>
              <a:t>Address</a:t>
            </a:r>
          </a:p>
          <a:p>
            <a:pPr defTabSz="914072">
              <a:lnSpc>
                <a:spcPct val="90000"/>
              </a:lnSpc>
              <a:spcAft>
                <a:spcPts val="600"/>
              </a:spcAft>
            </a:pPr>
            <a:r>
              <a:rPr lang="en-US" sz="1801" b="1" kern="0" dirty="0">
                <a:latin typeface="Segoe UI"/>
              </a:rPr>
              <a:t>…</a:t>
            </a:r>
          </a:p>
        </p:txBody>
      </p:sp>
      <p:sp>
        <p:nvSpPr>
          <p:cNvPr id="52" name="TextBox 51"/>
          <p:cNvSpPr txBox="1"/>
          <p:nvPr/>
        </p:nvSpPr>
        <p:spPr>
          <a:xfrm>
            <a:off x="838047" y="3878155"/>
            <a:ext cx="2790124" cy="871179"/>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1801" b="1" kern="0" dirty="0">
                <a:latin typeface="Segoe UI"/>
              </a:rPr>
              <a:t>Address</a:t>
            </a:r>
          </a:p>
          <a:p>
            <a:pPr defTabSz="914072">
              <a:lnSpc>
                <a:spcPct val="90000"/>
              </a:lnSpc>
              <a:spcAft>
                <a:spcPts val="600"/>
              </a:spcAft>
            </a:pPr>
            <a:r>
              <a:rPr lang="en-US" sz="1801" b="1" kern="0" dirty="0">
                <a:latin typeface="Segoe UI"/>
              </a:rPr>
              <a:t>…</a:t>
            </a:r>
          </a:p>
        </p:txBody>
      </p:sp>
      <p:sp>
        <p:nvSpPr>
          <p:cNvPr id="54" name="TextBox 53"/>
          <p:cNvSpPr txBox="1"/>
          <p:nvPr/>
        </p:nvSpPr>
        <p:spPr>
          <a:xfrm>
            <a:off x="657216" y="4995914"/>
            <a:ext cx="3047135" cy="1523922"/>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1801" b="1" kern="0" dirty="0" err="1">
                <a:latin typeface="Segoe UI"/>
              </a:rPr>
              <a:t>ContactDetails</a:t>
            </a:r>
            <a:endParaRPr lang="en-US" sz="1801" b="1" kern="0" dirty="0">
              <a:latin typeface="Segoe UI"/>
            </a:endParaRPr>
          </a:p>
          <a:p>
            <a:pPr defTabSz="914072">
              <a:lnSpc>
                <a:spcPct val="90000"/>
              </a:lnSpc>
              <a:spcAft>
                <a:spcPts val="600"/>
              </a:spcAft>
            </a:pPr>
            <a:endParaRPr lang="en-US" sz="1801" b="1" kern="0" dirty="0">
              <a:latin typeface="Segoe UI"/>
            </a:endParaRPr>
          </a:p>
          <a:p>
            <a:pPr defTabSz="914072">
              <a:lnSpc>
                <a:spcPct val="90000"/>
              </a:lnSpc>
              <a:spcAft>
                <a:spcPts val="600"/>
              </a:spcAft>
            </a:pPr>
            <a:endParaRPr lang="en-US" sz="1801" b="1" kern="0" dirty="0">
              <a:latin typeface="Segoe UI"/>
            </a:endParaRPr>
          </a:p>
          <a:p>
            <a:pPr defTabSz="914072">
              <a:lnSpc>
                <a:spcPct val="90000"/>
              </a:lnSpc>
              <a:spcAft>
                <a:spcPts val="600"/>
              </a:spcAft>
            </a:pPr>
            <a:endParaRPr lang="en-US" sz="1801" b="1" kern="0" dirty="0">
              <a:latin typeface="Segoe UI"/>
            </a:endParaRPr>
          </a:p>
        </p:txBody>
      </p:sp>
      <p:sp>
        <p:nvSpPr>
          <p:cNvPr id="55" name="TextBox 54"/>
          <p:cNvSpPr txBox="1"/>
          <p:nvPr/>
        </p:nvSpPr>
        <p:spPr>
          <a:xfrm>
            <a:off x="819258" y="5474674"/>
            <a:ext cx="2790124" cy="871179"/>
          </a:xfrm>
          <a:prstGeom prst="rect">
            <a:avLst/>
          </a:prstGeom>
          <a:noFill/>
          <a:ln w="28575">
            <a:solidFill>
              <a:schemeClr val="tx1"/>
            </a:solidFill>
          </a:ln>
        </p:spPr>
        <p:txBody>
          <a:bodyPr wrap="square" lIns="182827" tIns="146262" rIns="182827" bIns="146262" rtlCol="0">
            <a:spAutoFit/>
          </a:bodyPr>
          <a:lstStyle/>
          <a:p>
            <a:pPr defTabSz="914072">
              <a:lnSpc>
                <a:spcPct val="90000"/>
              </a:lnSpc>
              <a:spcAft>
                <a:spcPts val="600"/>
              </a:spcAft>
            </a:pPr>
            <a:r>
              <a:rPr lang="en-US" sz="1801" b="1" kern="0" dirty="0" err="1">
                <a:latin typeface="Segoe UI"/>
              </a:rPr>
              <a:t>ContactDetail</a:t>
            </a:r>
            <a:endParaRPr lang="en-US" sz="1801" b="1" kern="0" dirty="0">
              <a:latin typeface="Segoe UI"/>
            </a:endParaRPr>
          </a:p>
          <a:p>
            <a:pPr defTabSz="914072">
              <a:lnSpc>
                <a:spcPct val="90000"/>
              </a:lnSpc>
              <a:spcAft>
                <a:spcPts val="600"/>
              </a:spcAft>
            </a:pPr>
            <a:r>
              <a:rPr lang="en-US" sz="1801" b="1" kern="0" dirty="0">
                <a:latin typeface="Segoe UI"/>
              </a:rPr>
              <a:t>…</a:t>
            </a:r>
          </a:p>
        </p:txBody>
      </p:sp>
      <p:sp>
        <p:nvSpPr>
          <p:cNvPr id="5" name="Title 4"/>
          <p:cNvSpPr>
            <a:spLocks noGrp="1"/>
          </p:cNvSpPr>
          <p:nvPr>
            <p:ph type="title"/>
          </p:nvPr>
        </p:nvSpPr>
        <p:spPr/>
        <p:txBody>
          <a:bodyPr/>
          <a:lstStyle/>
          <a:p>
            <a:r>
              <a:rPr lang="en-US" dirty="0">
                <a:solidFill>
                  <a:schemeClr val="tx1"/>
                </a:solidFill>
              </a:rPr>
              <a:t>Modeling Data: The Document Way</a:t>
            </a:r>
          </a:p>
        </p:txBody>
      </p:sp>
    </p:spTree>
    <p:extLst>
      <p:ext uri="{BB962C8B-B14F-4D97-AF65-F5344CB8AC3E}">
        <p14:creationId xmlns:p14="http://schemas.microsoft.com/office/powerpoint/2010/main" val="277325106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220"/>
          <p:cNvSpPr/>
          <p:nvPr/>
        </p:nvSpPr>
        <p:spPr bwMode="auto">
          <a:xfrm>
            <a:off x="-21719" y="1021961"/>
            <a:ext cx="12431473" cy="179968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err="1">
              <a:gradFill>
                <a:gsLst>
                  <a:gs pos="0">
                    <a:srgbClr val="FFFFFF"/>
                  </a:gs>
                  <a:gs pos="100000">
                    <a:srgbClr val="FFFFFF"/>
                  </a:gs>
                </a:gsLst>
                <a:lin ang="5400000" scaled="0"/>
              </a:gradFill>
              <a:ea typeface="Segoe UI" pitchFamily="34" charset="0"/>
              <a:cs typeface="Segoe UI" pitchFamily="34" charset="0"/>
            </a:endParaRPr>
          </a:p>
        </p:txBody>
      </p:sp>
      <p:pic>
        <p:nvPicPr>
          <p:cNvPr id="130" name="Picture 129" descr="http://www.json.org/objec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2569" y="1115191"/>
            <a:ext cx="3670840" cy="693654"/>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130" descr="http://www.json.org/array.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1502" y="1889583"/>
            <a:ext cx="3961573" cy="748592"/>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31" descr="http://www.json.org/value.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507" y="1115191"/>
            <a:ext cx="3614317" cy="1680235"/>
          </a:xfrm>
          <a:prstGeom prst="rect">
            <a:avLst/>
          </a:prstGeom>
          <a:noFill/>
          <a:extLst>
            <a:ext uri="{909E8E84-426E-40DD-AFC4-6F175D3DCCD1}">
              <a14:hiddenFill xmlns:a14="http://schemas.microsoft.com/office/drawing/2010/main">
                <a:solidFill>
                  <a:srgbClr val="FFFFFF"/>
                </a:solidFill>
              </a14:hiddenFill>
            </a:ext>
          </a:extLst>
        </p:spPr>
      </p:pic>
      <p:sp>
        <p:nvSpPr>
          <p:cNvPr id="133" name="Oval 132"/>
          <p:cNvSpPr/>
          <p:nvPr/>
        </p:nvSpPr>
        <p:spPr>
          <a:xfrm>
            <a:off x="314540" y="1150891"/>
            <a:ext cx="2703941" cy="1487284"/>
          </a:xfrm>
          <a:prstGeom prst="ellipse">
            <a:avLst/>
          </a:prstGeom>
          <a:ln/>
        </p:spPr>
        <p:style>
          <a:lnRef idx="2">
            <a:schemeClr val="dk1"/>
          </a:lnRef>
          <a:fillRef idx="1">
            <a:schemeClr val="lt1"/>
          </a:fillRef>
          <a:effectRef idx="0">
            <a:schemeClr val="dk1"/>
          </a:effectRef>
          <a:fontRef idx="minor">
            <a:schemeClr val="dk1"/>
          </a:fontRef>
        </p:style>
        <p:txBody>
          <a:bodyPr rtlCol="0" anchor="b" anchorCtr="0"/>
          <a:lstStyle>
            <a:defPPr>
              <a:defRPr lang="en-US"/>
            </a:defPPr>
            <a:lvl1pPr marL="0" algn="l" defTabSz="914363" rtl="0" eaLnBrk="1" latinLnBrk="0" hangingPunct="1">
              <a:defRPr sz="1800" kern="1200">
                <a:solidFill>
                  <a:schemeClr val="dk1"/>
                </a:solidFill>
                <a:latin typeface="+mn-lt"/>
                <a:ea typeface="+mn-ea"/>
                <a:cs typeface="+mn-cs"/>
              </a:defRPr>
            </a:lvl1pPr>
            <a:lvl2pPr marL="457182" algn="l" defTabSz="914363" rtl="0" eaLnBrk="1" latinLnBrk="0" hangingPunct="1">
              <a:defRPr sz="1800" kern="1200">
                <a:solidFill>
                  <a:schemeClr val="dk1"/>
                </a:solidFill>
                <a:latin typeface="+mn-lt"/>
                <a:ea typeface="+mn-ea"/>
                <a:cs typeface="+mn-cs"/>
              </a:defRPr>
            </a:lvl2pPr>
            <a:lvl3pPr marL="914363" algn="l" defTabSz="914363" rtl="0" eaLnBrk="1" latinLnBrk="0" hangingPunct="1">
              <a:defRPr sz="1800" kern="1200">
                <a:solidFill>
                  <a:schemeClr val="dk1"/>
                </a:solidFill>
                <a:latin typeface="+mn-lt"/>
                <a:ea typeface="+mn-ea"/>
                <a:cs typeface="+mn-cs"/>
              </a:defRPr>
            </a:lvl3pPr>
            <a:lvl4pPr marL="1371545" algn="l" defTabSz="914363" rtl="0" eaLnBrk="1" latinLnBrk="0" hangingPunct="1">
              <a:defRPr sz="1800" kern="1200">
                <a:solidFill>
                  <a:schemeClr val="dk1"/>
                </a:solidFill>
                <a:latin typeface="+mn-lt"/>
                <a:ea typeface="+mn-ea"/>
                <a:cs typeface="+mn-cs"/>
              </a:defRPr>
            </a:lvl4pPr>
            <a:lvl5pPr marL="1828727" algn="l" defTabSz="914363" rtl="0" eaLnBrk="1" latinLnBrk="0" hangingPunct="1">
              <a:defRPr sz="1800" kern="1200">
                <a:solidFill>
                  <a:schemeClr val="dk1"/>
                </a:solidFill>
                <a:latin typeface="+mn-lt"/>
                <a:ea typeface="+mn-ea"/>
                <a:cs typeface="+mn-cs"/>
              </a:defRPr>
            </a:lvl5pPr>
            <a:lvl6pPr marL="2285909" algn="l" defTabSz="914363" rtl="0" eaLnBrk="1" latinLnBrk="0" hangingPunct="1">
              <a:defRPr sz="1800" kern="1200">
                <a:solidFill>
                  <a:schemeClr val="dk1"/>
                </a:solidFill>
                <a:latin typeface="+mn-lt"/>
                <a:ea typeface="+mn-ea"/>
                <a:cs typeface="+mn-cs"/>
              </a:defRPr>
            </a:lvl6pPr>
            <a:lvl7pPr marL="2743090" algn="l" defTabSz="914363" rtl="0" eaLnBrk="1" latinLnBrk="0" hangingPunct="1">
              <a:defRPr sz="1800" kern="1200">
                <a:solidFill>
                  <a:schemeClr val="dk1"/>
                </a:solidFill>
                <a:latin typeface="+mn-lt"/>
                <a:ea typeface="+mn-ea"/>
                <a:cs typeface="+mn-cs"/>
              </a:defRPr>
            </a:lvl7pPr>
            <a:lvl8pPr marL="3200272" algn="l" defTabSz="914363" rtl="0" eaLnBrk="1" latinLnBrk="0" hangingPunct="1">
              <a:defRPr sz="1800" kern="1200">
                <a:solidFill>
                  <a:schemeClr val="dk1"/>
                </a:solidFill>
                <a:latin typeface="+mn-lt"/>
                <a:ea typeface="+mn-ea"/>
                <a:cs typeface="+mn-cs"/>
              </a:defRPr>
            </a:lvl8pPr>
            <a:lvl9pPr marL="3657454" algn="l" defTabSz="914363" rtl="0" eaLnBrk="1" latinLnBrk="0" hangingPunct="1">
              <a:defRPr sz="1800" kern="1200">
                <a:solidFill>
                  <a:schemeClr val="dk1"/>
                </a:solidFill>
                <a:latin typeface="+mn-lt"/>
                <a:ea typeface="+mn-ea"/>
                <a:cs typeface="+mn-cs"/>
              </a:defRPr>
            </a:lvl9pPr>
          </a:lstStyle>
          <a:p>
            <a:pPr algn="ctr"/>
            <a:endParaRPr lang="en-US" sz="1224">
              <a:solidFill>
                <a:schemeClr val="tx1"/>
              </a:solidFill>
            </a:endParaRPr>
          </a:p>
          <a:p>
            <a:pPr algn="ctr"/>
            <a:r>
              <a:rPr lang="en-US" sz="1224">
                <a:solidFill>
                  <a:schemeClr val="tx1"/>
                </a:solidFill>
              </a:rPr>
              <a:t>JavaScript Object Literals</a:t>
            </a:r>
          </a:p>
        </p:txBody>
      </p:sp>
      <p:sp>
        <p:nvSpPr>
          <p:cNvPr id="134" name="Oval 133"/>
          <p:cNvSpPr/>
          <p:nvPr/>
        </p:nvSpPr>
        <p:spPr>
          <a:xfrm>
            <a:off x="624302" y="1357668"/>
            <a:ext cx="2084416" cy="797777"/>
          </a:xfrm>
          <a:prstGeom prst="ellipse">
            <a:avLst/>
          </a:prstGeom>
          <a:solidFill>
            <a:schemeClr val="accent6">
              <a:lumMod val="20000"/>
              <a:lumOff val="80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r>
              <a:rPr lang="en-US" sz="1224">
                <a:solidFill>
                  <a:schemeClr val="tx1"/>
                </a:solidFill>
              </a:rPr>
              <a:t>JSON </a:t>
            </a:r>
            <a:r>
              <a:rPr lang="en-US" sz="1224" err="1">
                <a:solidFill>
                  <a:schemeClr val="tx1"/>
                </a:solidFill>
              </a:rPr>
              <a:t>serializable</a:t>
            </a:r>
            <a:r>
              <a:rPr lang="en-US" sz="1224">
                <a:solidFill>
                  <a:schemeClr val="tx1"/>
                </a:solidFill>
              </a:rPr>
              <a:t> values (aka JSON Infoset)</a:t>
            </a:r>
          </a:p>
        </p:txBody>
      </p:sp>
      <p:sp>
        <p:nvSpPr>
          <p:cNvPr id="7" name="Equal 6"/>
          <p:cNvSpPr/>
          <p:nvPr/>
        </p:nvSpPr>
        <p:spPr bwMode="auto">
          <a:xfrm>
            <a:off x="3443599" y="1744755"/>
            <a:ext cx="555554" cy="396737"/>
          </a:xfrm>
          <a:prstGeom prst="mathEqual">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err="1">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p:cNvGrpSpPr/>
          <p:nvPr/>
        </p:nvGrpSpPr>
        <p:grpSpPr>
          <a:xfrm>
            <a:off x="3631561" y="2838058"/>
            <a:ext cx="5173353" cy="4139889"/>
            <a:chOff x="3781188" y="2838058"/>
            <a:chExt cx="5173353" cy="4139889"/>
          </a:xfrm>
        </p:grpSpPr>
        <p:sp>
          <p:nvSpPr>
            <p:cNvPr id="110" name="Content Placeholder 2"/>
            <p:cNvSpPr txBox="1">
              <a:spLocks/>
            </p:cNvSpPr>
            <p:nvPr/>
          </p:nvSpPr>
          <p:spPr>
            <a:xfrm>
              <a:off x="3781188" y="2838058"/>
              <a:ext cx="5173353" cy="4119541"/>
            </a:xfrm>
            <a:prstGeom prst="rect">
              <a:avLst/>
            </a:prstGeom>
            <a:ln>
              <a:solidFill>
                <a:schemeClr val="bg1">
                  <a:lumMod val="50000"/>
                </a:schemeClr>
              </a:solidFill>
            </a:ln>
          </p:spPr>
          <p:txBody>
            <a:bodyPr vert="horz" lIns="93260" tIns="46630" rIns="93260" bIns="4663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24">
                  <a:latin typeface="Consolas" pitchFamily="49" charset="0"/>
                  <a:cs typeface="Consolas" pitchFamily="49" charset="0"/>
                </a:rPr>
                <a:t>{ </a:t>
              </a:r>
            </a:p>
            <a:p>
              <a:pPr marL="0" indent="0">
                <a:buNone/>
              </a:pPr>
              <a:r>
                <a:rPr lang="en-US" sz="1224">
                  <a:latin typeface="Consolas" pitchFamily="49" charset="0"/>
                  <a:cs typeface="Consolas" pitchFamily="49" charset="0"/>
                </a:rPr>
                <a:t>    "locations": </a:t>
              </a:r>
            </a:p>
            <a:p>
              <a:pPr marL="0" indent="0">
                <a:buNone/>
              </a:pPr>
              <a:r>
                <a:rPr lang="en-US" sz="1224">
                  <a:latin typeface="Consolas" pitchFamily="49" charset="0"/>
                  <a:cs typeface="Consolas" pitchFamily="49" charset="0"/>
                </a:rPr>
                <a:t>    [</a:t>
              </a:r>
            </a:p>
            <a:p>
              <a:pPr marL="0" indent="0">
                <a:buNone/>
              </a:pPr>
              <a:r>
                <a:rPr lang="en-US" sz="1224">
                  <a:latin typeface="Consolas" pitchFamily="49" charset="0"/>
                  <a:cs typeface="Consolas" pitchFamily="49" charset="0"/>
                </a:rPr>
                <a:t>      { "country": "Germany", "city": "Berlin" },</a:t>
              </a:r>
            </a:p>
            <a:p>
              <a:pPr marL="0" indent="0">
                <a:buNone/>
              </a:pPr>
              <a:r>
                <a:rPr lang="en-US" sz="1224">
                  <a:latin typeface="Consolas" pitchFamily="49" charset="0"/>
                  <a:cs typeface="Consolas" pitchFamily="49" charset="0"/>
                </a:rPr>
                <a:t>      { "country": "France", "city": "Paris" }</a:t>
              </a:r>
            </a:p>
            <a:p>
              <a:pPr marL="0" indent="0">
                <a:buNone/>
              </a:pPr>
              <a:r>
                <a:rPr lang="en-US" sz="1224">
                  <a:latin typeface="Consolas" pitchFamily="49" charset="0"/>
                  <a:cs typeface="Consolas" pitchFamily="49" charset="0"/>
                </a:rPr>
                <a:t>    ], </a:t>
              </a:r>
            </a:p>
            <a:p>
              <a:pPr marL="0" indent="0">
                <a:buNone/>
              </a:pPr>
              <a:r>
                <a:rPr lang="en-US" sz="1224">
                  <a:latin typeface="Consolas" pitchFamily="49" charset="0"/>
                  <a:cs typeface="Consolas" pitchFamily="49" charset="0"/>
                </a:rPr>
                <a:t>    "headquarter": "Belgium", </a:t>
              </a:r>
            </a:p>
            <a:p>
              <a:pPr marL="0" indent="0">
                <a:buNone/>
              </a:pPr>
              <a:r>
                <a:rPr lang="en-US" sz="1224">
                  <a:latin typeface="Consolas" pitchFamily="49" charset="0"/>
                  <a:cs typeface="Consolas" pitchFamily="49" charset="0"/>
                </a:rPr>
                <a:t>     "exports":[{ "city": "Moscow" },{ "city": "Athens"}]</a:t>
              </a:r>
            </a:p>
            <a:p>
              <a:pPr marL="0" indent="0">
                <a:buNone/>
              </a:pPr>
              <a:r>
                <a:rPr lang="en-US" sz="1224">
                  <a:latin typeface="Consolas" pitchFamily="49" charset="0"/>
                  <a:cs typeface="Consolas" pitchFamily="49" charset="0"/>
                </a:rPr>
                <a:t>}</a:t>
              </a:r>
              <a:r>
                <a:rPr lang="en-US" sz="1224">
                  <a:ln>
                    <a:solidFill>
                      <a:srgbClr val="FFFF00"/>
                    </a:solidFill>
                  </a:ln>
                  <a:latin typeface="Consolas" pitchFamily="49" charset="0"/>
                  <a:cs typeface="Consolas" pitchFamily="49" charset="0"/>
                </a:rPr>
                <a:t>;</a:t>
              </a:r>
              <a:endParaRPr lang="en-US" sz="1224">
                <a:latin typeface="Consolas" pitchFamily="49" charset="0"/>
                <a:cs typeface="Consolas" pitchFamily="49" charset="0"/>
              </a:endParaRPr>
            </a:p>
          </p:txBody>
        </p:sp>
        <p:sp>
          <p:nvSpPr>
            <p:cNvPr id="137" name="Rectangle 136"/>
            <p:cNvSpPr/>
            <p:nvPr/>
          </p:nvSpPr>
          <p:spPr>
            <a:xfrm>
              <a:off x="5945829" y="4897830"/>
              <a:ext cx="200649" cy="15897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020"/>
            </a:p>
          </p:txBody>
        </p:sp>
        <p:sp>
          <p:nvSpPr>
            <p:cNvPr id="138" name="Rectangle 137"/>
            <p:cNvSpPr/>
            <p:nvPr/>
          </p:nvSpPr>
          <p:spPr>
            <a:xfrm>
              <a:off x="5224508" y="5206923"/>
              <a:ext cx="615222" cy="2148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locations</a:t>
              </a:r>
            </a:p>
          </p:txBody>
        </p:sp>
        <p:sp>
          <p:nvSpPr>
            <p:cNvPr id="139" name="Rectangle 138"/>
            <p:cNvSpPr/>
            <p:nvPr/>
          </p:nvSpPr>
          <p:spPr>
            <a:xfrm>
              <a:off x="5873679" y="5256384"/>
              <a:ext cx="752279" cy="22194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headquarter</a:t>
              </a:r>
            </a:p>
          </p:txBody>
        </p:sp>
        <p:sp>
          <p:nvSpPr>
            <p:cNvPr id="140" name="Rectangle 139"/>
            <p:cNvSpPr/>
            <p:nvPr/>
          </p:nvSpPr>
          <p:spPr>
            <a:xfrm>
              <a:off x="6725808" y="5234334"/>
              <a:ext cx="481791" cy="220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exports</a:t>
              </a:r>
            </a:p>
          </p:txBody>
        </p:sp>
        <p:sp>
          <p:nvSpPr>
            <p:cNvPr id="141" name="Rectangle 140"/>
            <p:cNvSpPr/>
            <p:nvPr/>
          </p:nvSpPr>
          <p:spPr>
            <a:xfrm>
              <a:off x="5039687" y="5558178"/>
              <a:ext cx="195204" cy="157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0</a:t>
              </a:r>
            </a:p>
          </p:txBody>
        </p:sp>
        <p:cxnSp>
          <p:nvCxnSpPr>
            <p:cNvPr id="142" name="Curved Connector 141"/>
            <p:cNvCxnSpPr>
              <a:stCxn id="137" idx="2"/>
              <a:endCxn id="139" idx="0"/>
            </p:cNvCxnSpPr>
            <p:nvPr/>
          </p:nvCxnSpPr>
          <p:spPr>
            <a:xfrm rot="16200000" flipH="1">
              <a:off x="6048195" y="5054762"/>
              <a:ext cx="199580" cy="203665"/>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a:stCxn id="137" idx="2"/>
              <a:endCxn id="138" idx="0"/>
            </p:cNvCxnSpPr>
            <p:nvPr/>
          </p:nvCxnSpPr>
          <p:spPr>
            <a:xfrm rot="5400000">
              <a:off x="5714079" y="4874846"/>
              <a:ext cx="150117" cy="51403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Curved Connector 143"/>
            <p:cNvCxnSpPr>
              <a:stCxn id="137" idx="2"/>
              <a:endCxn id="140" idx="0"/>
            </p:cNvCxnSpPr>
            <p:nvPr/>
          </p:nvCxnSpPr>
          <p:spPr>
            <a:xfrm rot="16200000" flipH="1">
              <a:off x="6417665" y="4685294"/>
              <a:ext cx="177530" cy="92055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urved Connector 144"/>
            <p:cNvCxnSpPr>
              <a:stCxn id="138" idx="2"/>
              <a:endCxn id="141" idx="0"/>
            </p:cNvCxnSpPr>
            <p:nvPr/>
          </p:nvCxnSpPr>
          <p:spPr>
            <a:xfrm rot="5400000">
              <a:off x="5266494" y="5292550"/>
              <a:ext cx="136424" cy="394831"/>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a:xfrm>
              <a:off x="5438897" y="5581585"/>
              <a:ext cx="195204" cy="157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1</a:t>
              </a:r>
            </a:p>
          </p:txBody>
        </p:sp>
        <p:cxnSp>
          <p:nvCxnSpPr>
            <p:cNvPr id="147" name="Curved Connector 146"/>
            <p:cNvCxnSpPr>
              <a:stCxn id="138" idx="2"/>
              <a:endCxn id="146" idx="0"/>
            </p:cNvCxnSpPr>
            <p:nvPr/>
          </p:nvCxnSpPr>
          <p:spPr>
            <a:xfrm rot="16200000" flipH="1">
              <a:off x="5454393" y="5499480"/>
              <a:ext cx="159832" cy="4379"/>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a:xfrm>
              <a:off x="4191660" y="5888334"/>
              <a:ext cx="572564" cy="2031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country</a:t>
              </a:r>
            </a:p>
          </p:txBody>
        </p:sp>
        <p:sp>
          <p:nvSpPr>
            <p:cNvPr id="149" name="Rectangle 148"/>
            <p:cNvSpPr/>
            <p:nvPr/>
          </p:nvSpPr>
          <p:spPr>
            <a:xfrm>
              <a:off x="4026557" y="6297424"/>
              <a:ext cx="560617" cy="2748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Germany</a:t>
              </a:r>
            </a:p>
          </p:txBody>
        </p:sp>
        <p:cxnSp>
          <p:nvCxnSpPr>
            <p:cNvPr id="150" name="Curved Connector 149"/>
            <p:cNvCxnSpPr>
              <a:stCxn id="141" idx="2"/>
              <a:endCxn id="148" idx="0"/>
            </p:cNvCxnSpPr>
            <p:nvPr/>
          </p:nvCxnSpPr>
          <p:spPr>
            <a:xfrm rot="5400000">
              <a:off x="4721145" y="5472192"/>
              <a:ext cx="172942" cy="659347"/>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1" name="Curved Connector 150"/>
            <p:cNvCxnSpPr>
              <a:stCxn id="148" idx="2"/>
              <a:endCxn id="149" idx="0"/>
            </p:cNvCxnSpPr>
            <p:nvPr/>
          </p:nvCxnSpPr>
          <p:spPr>
            <a:xfrm rot="5400000">
              <a:off x="4289419" y="6108902"/>
              <a:ext cx="205970" cy="17107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4848714" y="5892401"/>
              <a:ext cx="329763" cy="1990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53" name="Rectangle 152"/>
            <p:cNvSpPr/>
            <p:nvPr/>
          </p:nvSpPr>
          <p:spPr>
            <a:xfrm>
              <a:off x="4772841" y="6286911"/>
              <a:ext cx="381151" cy="2836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Berlin</a:t>
              </a:r>
            </a:p>
          </p:txBody>
        </p:sp>
        <p:cxnSp>
          <p:nvCxnSpPr>
            <p:cNvPr id="154" name="Curved Connector 153"/>
            <p:cNvCxnSpPr>
              <a:stCxn id="152" idx="2"/>
              <a:endCxn id="153" idx="0"/>
            </p:cNvCxnSpPr>
            <p:nvPr/>
          </p:nvCxnSpPr>
          <p:spPr>
            <a:xfrm rot="5400000">
              <a:off x="4890779" y="6164091"/>
              <a:ext cx="195458" cy="50179"/>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5" name="Curved Connector 154"/>
            <p:cNvCxnSpPr>
              <a:stCxn id="141" idx="2"/>
              <a:endCxn id="152" idx="0"/>
            </p:cNvCxnSpPr>
            <p:nvPr/>
          </p:nvCxnSpPr>
          <p:spPr>
            <a:xfrm rot="5400000">
              <a:off x="4986939" y="5742051"/>
              <a:ext cx="177007" cy="12369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6" name="Rectangle 155"/>
            <p:cNvSpPr/>
            <p:nvPr/>
          </p:nvSpPr>
          <p:spPr>
            <a:xfrm>
              <a:off x="5233293" y="5874263"/>
              <a:ext cx="496104" cy="2220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country</a:t>
              </a:r>
            </a:p>
          </p:txBody>
        </p:sp>
        <p:sp>
          <p:nvSpPr>
            <p:cNvPr id="157" name="Rectangle 156"/>
            <p:cNvSpPr/>
            <p:nvPr/>
          </p:nvSpPr>
          <p:spPr>
            <a:xfrm>
              <a:off x="5347194" y="6297424"/>
              <a:ext cx="463986" cy="2674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France</a:t>
              </a:r>
            </a:p>
          </p:txBody>
        </p:sp>
        <p:cxnSp>
          <p:nvCxnSpPr>
            <p:cNvPr id="158" name="Curved Connector 157"/>
            <p:cNvCxnSpPr>
              <a:stCxn id="156" idx="2"/>
              <a:endCxn id="157" idx="0"/>
            </p:cNvCxnSpPr>
            <p:nvPr/>
          </p:nvCxnSpPr>
          <p:spPr>
            <a:xfrm rot="16200000" flipH="1">
              <a:off x="5429735" y="6147971"/>
              <a:ext cx="201064" cy="9784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9" name="Rectangle 158"/>
            <p:cNvSpPr/>
            <p:nvPr/>
          </p:nvSpPr>
          <p:spPr>
            <a:xfrm>
              <a:off x="5809643" y="5886997"/>
              <a:ext cx="296824" cy="2451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60" name="Rectangle 159"/>
            <p:cNvSpPr/>
            <p:nvPr/>
          </p:nvSpPr>
          <p:spPr>
            <a:xfrm>
              <a:off x="5969757" y="6286911"/>
              <a:ext cx="353721" cy="2548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Paris</a:t>
              </a:r>
            </a:p>
          </p:txBody>
        </p:sp>
        <p:cxnSp>
          <p:nvCxnSpPr>
            <p:cNvPr id="161" name="Curved Connector 160"/>
            <p:cNvCxnSpPr>
              <a:stCxn id="159" idx="2"/>
              <a:endCxn id="160" idx="0"/>
            </p:cNvCxnSpPr>
            <p:nvPr/>
          </p:nvCxnSpPr>
          <p:spPr>
            <a:xfrm rot="16200000" flipH="1">
              <a:off x="5974974" y="6115266"/>
              <a:ext cx="154727" cy="18856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Curved Connector 161"/>
            <p:cNvCxnSpPr>
              <a:stCxn id="146" idx="2"/>
              <a:endCxn id="159" idx="0"/>
            </p:cNvCxnSpPr>
            <p:nvPr/>
          </p:nvCxnSpPr>
          <p:spPr>
            <a:xfrm rot="16200000" flipH="1">
              <a:off x="5673181" y="5602120"/>
              <a:ext cx="148196" cy="42155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urved Connector 162"/>
            <p:cNvCxnSpPr>
              <a:stCxn id="146" idx="2"/>
              <a:endCxn id="156" idx="0"/>
            </p:cNvCxnSpPr>
            <p:nvPr/>
          </p:nvCxnSpPr>
          <p:spPr>
            <a:xfrm rot="5400000">
              <a:off x="5441192" y="5778954"/>
              <a:ext cx="135463" cy="55155"/>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6833259" y="5955074"/>
              <a:ext cx="318253" cy="217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65" name="Rectangle 164"/>
            <p:cNvSpPr/>
            <p:nvPr/>
          </p:nvSpPr>
          <p:spPr>
            <a:xfrm>
              <a:off x="6562464" y="6322029"/>
              <a:ext cx="527168" cy="2608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Moscow</a:t>
              </a:r>
            </a:p>
          </p:txBody>
        </p:sp>
        <p:cxnSp>
          <p:nvCxnSpPr>
            <p:cNvPr id="166" name="Curved Connector 165"/>
            <p:cNvCxnSpPr>
              <a:stCxn id="164" idx="2"/>
              <a:endCxn id="165" idx="0"/>
            </p:cNvCxnSpPr>
            <p:nvPr/>
          </p:nvCxnSpPr>
          <p:spPr>
            <a:xfrm rot="5400000">
              <a:off x="6834317" y="6163961"/>
              <a:ext cx="149800" cy="166337"/>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7" name="Rectangle 166"/>
            <p:cNvSpPr/>
            <p:nvPr/>
          </p:nvSpPr>
          <p:spPr>
            <a:xfrm>
              <a:off x="7508489" y="5896998"/>
              <a:ext cx="309371" cy="2373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68" name="Rectangle 167"/>
            <p:cNvSpPr/>
            <p:nvPr/>
          </p:nvSpPr>
          <p:spPr>
            <a:xfrm>
              <a:off x="7361367" y="6348069"/>
              <a:ext cx="474141" cy="2475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Athens</a:t>
              </a:r>
            </a:p>
          </p:txBody>
        </p:sp>
        <p:cxnSp>
          <p:nvCxnSpPr>
            <p:cNvPr id="169" name="Curved Connector 168"/>
            <p:cNvCxnSpPr>
              <a:stCxn id="167" idx="2"/>
              <a:endCxn id="168" idx="0"/>
            </p:cNvCxnSpPr>
            <p:nvPr/>
          </p:nvCxnSpPr>
          <p:spPr>
            <a:xfrm rot="5400000">
              <a:off x="7523957" y="6208850"/>
              <a:ext cx="213699" cy="64738"/>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urved Connector 169"/>
            <p:cNvCxnSpPr>
              <a:stCxn id="198" idx="2"/>
              <a:endCxn id="167" idx="0"/>
            </p:cNvCxnSpPr>
            <p:nvPr/>
          </p:nvCxnSpPr>
          <p:spPr>
            <a:xfrm rot="16200000" flipH="1">
              <a:off x="7487854" y="5721678"/>
              <a:ext cx="89925" cy="26071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urved Connector 170"/>
            <p:cNvCxnSpPr>
              <a:stCxn id="196" idx="2"/>
              <a:endCxn id="164" idx="0"/>
            </p:cNvCxnSpPr>
            <p:nvPr/>
          </p:nvCxnSpPr>
          <p:spPr>
            <a:xfrm rot="16200000" flipH="1">
              <a:off x="6859709" y="5822396"/>
              <a:ext cx="178732" cy="86625"/>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6176531" y="5636787"/>
              <a:ext cx="526589" cy="214718"/>
            </a:xfrm>
            <a:prstGeom prst="rect">
              <a:avLst/>
            </a:prstGeom>
            <a:solidFill>
              <a:schemeClr val="bg1"/>
            </a:solidFill>
            <a:ln>
              <a:solidFill>
                <a:schemeClr val="tx1"/>
              </a:solidFill>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sz="1020">
                  <a:solidFill>
                    <a:schemeClr val="tx1"/>
                  </a:solidFill>
                </a:rPr>
                <a:t>Belgium</a:t>
              </a:r>
            </a:p>
          </p:txBody>
        </p:sp>
        <p:cxnSp>
          <p:nvCxnSpPr>
            <p:cNvPr id="173" name="Curved Connector 172"/>
            <p:cNvCxnSpPr>
              <a:stCxn id="139" idx="2"/>
              <a:endCxn id="172" idx="0"/>
            </p:cNvCxnSpPr>
            <p:nvPr/>
          </p:nvCxnSpPr>
          <p:spPr>
            <a:xfrm rot="16200000" flipH="1">
              <a:off x="6265592" y="5462552"/>
              <a:ext cx="158459" cy="190007"/>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6808158" y="5619128"/>
              <a:ext cx="195204" cy="157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0</a:t>
              </a:r>
            </a:p>
          </p:txBody>
        </p:sp>
        <p:cxnSp>
          <p:nvCxnSpPr>
            <p:cNvPr id="197" name="Curved Connector 196"/>
            <p:cNvCxnSpPr>
              <a:stCxn id="140" idx="2"/>
              <a:endCxn id="196" idx="0"/>
            </p:cNvCxnSpPr>
            <p:nvPr/>
          </p:nvCxnSpPr>
          <p:spPr>
            <a:xfrm rot="5400000">
              <a:off x="6854287" y="5506711"/>
              <a:ext cx="163894" cy="6094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8" name="Rectangle 197"/>
            <p:cNvSpPr/>
            <p:nvPr/>
          </p:nvSpPr>
          <p:spPr>
            <a:xfrm>
              <a:off x="7304857" y="5649858"/>
              <a:ext cx="195204" cy="157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1</a:t>
              </a:r>
            </a:p>
          </p:txBody>
        </p:sp>
        <p:cxnSp>
          <p:nvCxnSpPr>
            <p:cNvPr id="199" name="Curved Connector 198"/>
            <p:cNvCxnSpPr>
              <a:stCxn id="140" idx="2"/>
              <a:endCxn id="198" idx="0"/>
            </p:cNvCxnSpPr>
            <p:nvPr/>
          </p:nvCxnSpPr>
          <p:spPr>
            <a:xfrm rot="16200000" flipH="1">
              <a:off x="7087270" y="5334669"/>
              <a:ext cx="194624" cy="43575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791947" y="6595639"/>
              <a:ext cx="2806492" cy="382308"/>
            </a:xfrm>
            <a:prstGeom prst="rect">
              <a:avLst/>
            </a:prstGeom>
          </p:spPr>
          <p:txBody>
            <a:bodyPr wrap="square">
              <a:spAutoFit/>
            </a:bodyPr>
            <a:lstStyle/>
            <a:p>
              <a:pPr defTabSz="932290" fontAlgn="base">
                <a:spcBef>
                  <a:spcPct val="0"/>
                </a:spcBef>
                <a:spcAft>
                  <a:spcPct val="0"/>
                </a:spcAft>
              </a:pPr>
              <a:r>
                <a:rPr lang="en-US" sz="1836">
                  <a:ea typeface="Segoe UI" pitchFamily="34" charset="0"/>
                  <a:cs typeface="Segoe UI" pitchFamily="34" charset="0"/>
                </a:rPr>
                <a:t>JSON document as tree</a:t>
              </a:r>
            </a:p>
          </p:txBody>
        </p:sp>
      </p:grpSp>
      <p:sp>
        <p:nvSpPr>
          <p:cNvPr id="4" name="Slide Number Placeholder 3"/>
          <p:cNvSpPr>
            <a:spLocks noGrp="1"/>
          </p:cNvSpPr>
          <p:nvPr>
            <p:ph type="sldNum" sz="quarter" idx="12"/>
          </p:nvPr>
        </p:nvSpPr>
        <p:spPr/>
        <p:txBody>
          <a:bodyPr/>
          <a:lstStyle/>
          <a:p>
            <a:fld id="{E8A1165C-31A9-413F-A1AE-296F7D5CA11A}" type="slidenum">
              <a:rPr lang="en-US" smtClean="0"/>
              <a:t>122</a:t>
            </a:fld>
            <a:endParaRPr lang="en-US"/>
          </a:p>
        </p:txBody>
      </p:sp>
      <p:sp>
        <p:nvSpPr>
          <p:cNvPr id="59" name="Rectangle 58"/>
          <p:cNvSpPr/>
          <p:nvPr/>
        </p:nvSpPr>
        <p:spPr>
          <a:xfrm>
            <a:off x="2503" y="45928"/>
            <a:ext cx="4944508" cy="859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88" spc="-306" dirty="0">
                <a:solidFill>
                  <a:schemeClr val="tx1"/>
                </a:solidFill>
                <a:latin typeface="+mj-lt"/>
              </a:rPr>
              <a:t>Documents as Trees</a:t>
            </a:r>
            <a:endParaRPr lang="en-US" sz="4896" spc="-306" dirty="0">
              <a:solidFill>
                <a:schemeClr val="tx1"/>
              </a:solidFill>
              <a:latin typeface="+mj-lt"/>
            </a:endParaRPr>
          </a:p>
        </p:txBody>
      </p:sp>
    </p:spTree>
    <p:extLst>
      <p:ext uri="{BB962C8B-B14F-4D97-AF65-F5344CB8AC3E}">
        <p14:creationId xmlns:p14="http://schemas.microsoft.com/office/powerpoint/2010/main" val="293614424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053" y="1063408"/>
            <a:ext cx="12433532" cy="32040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err="1">
              <a:gradFill>
                <a:gsLst>
                  <a:gs pos="0">
                    <a:srgbClr val="FFFFFF"/>
                  </a:gs>
                  <a:gs pos="100000">
                    <a:srgbClr val="FFFFFF"/>
                  </a:gs>
                </a:gsLst>
                <a:lin ang="5400000" scaled="0"/>
              </a:gradFill>
              <a:ea typeface="Segoe UI" pitchFamily="34" charset="0"/>
              <a:cs typeface="Segoe UI" pitchFamily="34" charset="0"/>
            </a:endParaRPr>
          </a:p>
        </p:txBody>
      </p:sp>
      <p:sp>
        <p:nvSpPr>
          <p:cNvPr id="319" name="Rectangle 318"/>
          <p:cNvSpPr/>
          <p:nvPr/>
        </p:nvSpPr>
        <p:spPr bwMode="auto">
          <a:xfrm>
            <a:off x="185309" y="4448995"/>
            <a:ext cx="6244897" cy="2545531"/>
          </a:xfrm>
          <a:prstGeom prst="rect">
            <a:avLst/>
          </a:prstGeom>
          <a:solidFill>
            <a:schemeClr val="bg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a:lnSpc>
                <a:spcPct val="110000"/>
              </a:lnSpc>
            </a:pPr>
            <a:r>
              <a:rPr lang="en-US" sz="1224">
                <a:latin typeface="Consolas" panose="020B0609020204030204" pitchFamily="49" charset="0"/>
                <a:cs typeface="Consolas" panose="020B0609020204030204" pitchFamily="49" charset="0"/>
              </a:rPr>
              <a:t>{ </a:t>
            </a:r>
          </a:p>
          <a:p>
            <a:pPr>
              <a:lnSpc>
                <a:spcPct val="110000"/>
              </a:lnSpc>
            </a:pPr>
            <a:r>
              <a:rPr lang="en-US" sz="1224">
                <a:latin typeface="Consolas" panose="020B0609020204030204" pitchFamily="49" charset="0"/>
                <a:cs typeface="Consolas" panose="020B0609020204030204" pitchFamily="49" charset="0"/>
              </a:rPr>
              <a:t>   "results": </a:t>
            </a:r>
          </a:p>
          <a:p>
            <a:pPr>
              <a:lnSpc>
                <a:spcPct val="110000"/>
              </a:lnSpc>
            </a:pPr>
            <a:r>
              <a:rPr lang="en-US" sz="1224">
                <a:latin typeface="Consolas" panose="020B0609020204030204" pitchFamily="49" charset="0"/>
                <a:cs typeface="Consolas" panose="020B0609020204030204" pitchFamily="49" charset="0"/>
              </a:rPr>
              <a:t>    [</a:t>
            </a:r>
          </a:p>
          <a:p>
            <a:pPr>
              <a:lnSpc>
                <a:spcPct val="110000"/>
              </a:lnSpc>
            </a:pPr>
            <a:r>
              <a:rPr lang="en-US" sz="1224">
                <a:latin typeface="Consolas" panose="020B0609020204030204" pitchFamily="49" charset="0"/>
                <a:cs typeface="Consolas" panose="020B0609020204030204" pitchFamily="49" charset="0"/>
              </a:rPr>
              <a:t>         {</a:t>
            </a:r>
          </a:p>
          <a:p>
            <a:pPr>
              <a:lnSpc>
                <a:spcPct val="110000"/>
              </a:lnSpc>
            </a:pPr>
            <a:r>
              <a:rPr lang="en-US" sz="1224">
                <a:latin typeface="Consolas" panose="020B0609020204030204" pitchFamily="49" charset="0"/>
                <a:cs typeface="Consolas" panose="020B0609020204030204" pitchFamily="49" charset="0"/>
              </a:rPr>
              <a:t>           "locations": </a:t>
            </a:r>
          </a:p>
          <a:p>
            <a:pPr>
              <a:lnSpc>
                <a:spcPct val="110000"/>
              </a:lnSpc>
            </a:pPr>
            <a:r>
              <a:rPr lang="en-US" sz="1224">
                <a:latin typeface="Consolas" panose="020B0609020204030204" pitchFamily="49" charset="0"/>
                <a:cs typeface="Consolas" panose="020B0609020204030204" pitchFamily="49" charset="0"/>
              </a:rPr>
              <a:t>           [</a:t>
            </a:r>
          </a:p>
          <a:p>
            <a:pPr>
              <a:lnSpc>
                <a:spcPct val="110000"/>
              </a:lnSpc>
            </a:pPr>
            <a:r>
              <a:rPr lang="en-US" sz="1224">
                <a:latin typeface="Consolas" panose="020B0609020204030204" pitchFamily="49" charset="0"/>
                <a:cs typeface="Consolas" panose="020B0609020204030204" pitchFamily="49" charset="0"/>
              </a:rPr>
              <a:t>              {"</a:t>
            </a:r>
            <a:r>
              <a:rPr lang="en-US" sz="1224" err="1">
                <a:latin typeface="Consolas" panose="020B0609020204030204" pitchFamily="49" charset="0"/>
                <a:cs typeface="Consolas" panose="020B0609020204030204" pitchFamily="49" charset="0"/>
              </a:rPr>
              <a:t>country":"Germany","city":"Berlin</a:t>
            </a:r>
            <a:r>
              <a:rPr lang="en-US" sz="1224">
                <a:latin typeface="Consolas" panose="020B0609020204030204" pitchFamily="49" charset="0"/>
                <a:cs typeface="Consolas" panose="020B0609020204030204" pitchFamily="49" charset="0"/>
              </a:rPr>
              <a:t>"},</a:t>
            </a:r>
          </a:p>
          <a:p>
            <a:pPr>
              <a:lnSpc>
                <a:spcPct val="110000"/>
              </a:lnSpc>
            </a:pPr>
            <a:r>
              <a:rPr lang="en-US" sz="1224">
                <a:latin typeface="Consolas" panose="020B0609020204030204" pitchFamily="49" charset="0"/>
                <a:cs typeface="Consolas" panose="020B0609020204030204" pitchFamily="49" charset="0"/>
              </a:rPr>
              <a:t>              {"</a:t>
            </a:r>
            <a:r>
              <a:rPr lang="en-US" sz="1224" err="1">
                <a:latin typeface="Consolas" panose="020B0609020204030204" pitchFamily="49" charset="0"/>
                <a:cs typeface="Consolas" panose="020B0609020204030204" pitchFamily="49" charset="0"/>
              </a:rPr>
              <a:t>country":"France","city":"Paris</a:t>
            </a:r>
            <a:r>
              <a:rPr lang="en-US" sz="1224">
                <a:latin typeface="Consolas" panose="020B0609020204030204" pitchFamily="49" charset="0"/>
                <a:cs typeface="Consolas" panose="020B0609020204030204" pitchFamily="49" charset="0"/>
              </a:rPr>
              <a:t>"}          </a:t>
            </a:r>
          </a:p>
          <a:p>
            <a:pPr>
              <a:lnSpc>
                <a:spcPct val="110000"/>
              </a:lnSpc>
            </a:pPr>
            <a:r>
              <a:rPr lang="en-US" sz="1224">
                <a:latin typeface="Consolas" panose="020B0609020204030204" pitchFamily="49" charset="0"/>
                <a:cs typeface="Consolas" panose="020B0609020204030204" pitchFamily="49" charset="0"/>
              </a:rPr>
              <a:t>           ]</a:t>
            </a:r>
          </a:p>
          <a:p>
            <a:pPr>
              <a:lnSpc>
                <a:spcPct val="110000"/>
              </a:lnSpc>
            </a:pPr>
            <a:r>
              <a:rPr lang="en-US" sz="1224">
                <a:latin typeface="Consolas" panose="020B0609020204030204" pitchFamily="49" charset="0"/>
                <a:cs typeface="Consolas" panose="020B0609020204030204" pitchFamily="49" charset="0"/>
              </a:rPr>
              <a:t>         }</a:t>
            </a:r>
          </a:p>
          <a:p>
            <a:pPr>
              <a:lnSpc>
                <a:spcPct val="110000"/>
              </a:lnSpc>
            </a:pPr>
            <a:r>
              <a:rPr lang="en-US" sz="1224">
                <a:latin typeface="Consolas" panose="020B0609020204030204" pitchFamily="49" charset="0"/>
                <a:cs typeface="Consolas" panose="020B0609020204030204" pitchFamily="49" charset="0"/>
              </a:rPr>
              <a:t>    ]</a:t>
            </a:r>
          </a:p>
          <a:p>
            <a:pPr>
              <a:lnSpc>
                <a:spcPct val="110000"/>
              </a:lnSpc>
            </a:pPr>
            <a:r>
              <a:rPr lang="en-US" sz="1224">
                <a:latin typeface="Consolas" panose="020B0609020204030204" pitchFamily="49" charset="0"/>
                <a:cs typeface="Consolas" panose="020B0609020204030204" pitchFamily="49" charset="0"/>
              </a:rPr>
              <a:t>} </a:t>
            </a:r>
          </a:p>
        </p:txBody>
      </p:sp>
      <p:grpSp>
        <p:nvGrpSpPr>
          <p:cNvPr id="2" name="Group 1"/>
          <p:cNvGrpSpPr/>
          <p:nvPr/>
        </p:nvGrpSpPr>
        <p:grpSpPr>
          <a:xfrm>
            <a:off x="2501" y="-3328"/>
            <a:ext cx="12446228" cy="1064501"/>
            <a:chOff x="32149" y="-1071369"/>
            <a:chExt cx="12188825" cy="1082233"/>
          </a:xfrm>
          <a:solidFill>
            <a:schemeClr val="bg1"/>
          </a:solidFill>
        </p:grpSpPr>
        <p:sp>
          <p:nvSpPr>
            <p:cNvPr id="70" name="Content Placeholder 2"/>
            <p:cNvSpPr txBox="1">
              <a:spLocks/>
            </p:cNvSpPr>
            <p:nvPr/>
          </p:nvSpPr>
          <p:spPr>
            <a:xfrm>
              <a:off x="32149" y="-1071369"/>
              <a:ext cx="12188825" cy="1082233"/>
            </a:xfrm>
            <a:prstGeom prst="rect">
              <a:avLst/>
            </a:prstGeom>
            <a:grpFill/>
            <a:ln>
              <a:noFill/>
            </a:ln>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298" lvl="1" indent="0">
                <a:buNone/>
              </a:pPr>
              <a:endParaRPr lang="en-US" sz="2448"/>
            </a:p>
          </p:txBody>
        </p:sp>
        <p:sp>
          <p:nvSpPr>
            <p:cNvPr id="71" name="Rectangle 70"/>
            <p:cNvSpPr/>
            <p:nvPr/>
          </p:nvSpPr>
          <p:spPr>
            <a:xfrm>
              <a:off x="40957" y="-977268"/>
              <a:ext cx="1699518" cy="8738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488" spc="-306" dirty="0">
                  <a:solidFill>
                    <a:schemeClr val="tx1"/>
                  </a:solidFill>
                  <a:latin typeface="+mj-lt"/>
                </a:rPr>
                <a:t>Query</a:t>
              </a:r>
              <a:endParaRPr lang="en-US" sz="4896" spc="-306" dirty="0">
                <a:solidFill>
                  <a:schemeClr val="tx1"/>
                </a:solidFill>
                <a:latin typeface="+mj-lt"/>
              </a:endParaRPr>
            </a:p>
          </p:txBody>
        </p:sp>
      </p:grpSp>
      <p:sp>
        <p:nvSpPr>
          <p:cNvPr id="8" name="Content Placeholder 2"/>
          <p:cNvSpPr txBox="1">
            <a:spLocks/>
          </p:cNvSpPr>
          <p:nvPr/>
        </p:nvSpPr>
        <p:spPr>
          <a:xfrm>
            <a:off x="-4052" y="1353671"/>
            <a:ext cx="5022751" cy="2892693"/>
          </a:xfrm>
          <a:prstGeom prst="rect">
            <a:avLst/>
          </a:prstGeom>
          <a:ln>
            <a:solidFill>
              <a:schemeClr val="bg1">
                <a:lumMod val="50000"/>
              </a:schemeClr>
            </a:solidFill>
          </a:ln>
        </p:spPr>
        <p:txBody>
          <a:bodyPr vert="horz" lIns="93260" tIns="46630" rIns="93260" bIns="4663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20">
                <a:latin typeface="Consolas" pitchFamily="49" charset="0"/>
                <a:cs typeface="Consolas" pitchFamily="49" charset="0"/>
              </a:rPr>
              <a:t>{ "locations": </a:t>
            </a:r>
          </a:p>
          <a:p>
            <a:pPr marL="0" indent="0">
              <a:buNone/>
            </a:pPr>
            <a:r>
              <a:rPr lang="en-US" sz="1020">
                <a:latin typeface="Consolas" pitchFamily="49" charset="0"/>
                <a:cs typeface="Consolas" pitchFamily="49" charset="0"/>
              </a:rPr>
              <a:t>    [ { "country": "Germany", "city": "Berlin" },</a:t>
            </a:r>
          </a:p>
          <a:p>
            <a:pPr marL="0" indent="0">
              <a:buNone/>
            </a:pPr>
            <a:r>
              <a:rPr lang="en-US" sz="1020">
                <a:latin typeface="Consolas" pitchFamily="49" charset="0"/>
                <a:cs typeface="Consolas" pitchFamily="49" charset="0"/>
              </a:rPr>
              <a:t>      { "country": "France", "city": "Paris" }</a:t>
            </a:r>
          </a:p>
          <a:p>
            <a:pPr marL="0" indent="0">
              <a:buNone/>
            </a:pPr>
            <a:r>
              <a:rPr lang="en-US" sz="1020">
                <a:latin typeface="Consolas" pitchFamily="49" charset="0"/>
                <a:cs typeface="Consolas" pitchFamily="49" charset="0"/>
              </a:rPr>
              <a:t>    ], </a:t>
            </a:r>
          </a:p>
          <a:p>
            <a:pPr marL="0" indent="0">
              <a:buNone/>
            </a:pPr>
            <a:r>
              <a:rPr lang="en-US" sz="1020">
                <a:latin typeface="Consolas" pitchFamily="49" charset="0"/>
                <a:cs typeface="Consolas" pitchFamily="49" charset="0"/>
              </a:rPr>
              <a:t>    "headquarter": "Belgium", </a:t>
            </a:r>
          </a:p>
          <a:p>
            <a:pPr marL="0" indent="0">
              <a:buNone/>
            </a:pPr>
            <a:r>
              <a:rPr lang="en-US" sz="1020">
                <a:latin typeface="Consolas" pitchFamily="49" charset="0"/>
                <a:cs typeface="Consolas" pitchFamily="49" charset="0"/>
              </a:rPr>
              <a:t>     "exports": [{ "city": "Moscow" }, { "city": "Athens" }]</a:t>
            </a:r>
          </a:p>
          <a:p>
            <a:pPr marL="0" indent="0">
              <a:buNone/>
            </a:pPr>
            <a:r>
              <a:rPr lang="en-US" sz="1020">
                <a:latin typeface="Consolas" pitchFamily="49" charset="0"/>
                <a:cs typeface="Consolas" pitchFamily="49" charset="0"/>
              </a:rPr>
              <a:t>}</a:t>
            </a:r>
            <a:r>
              <a:rPr lang="en-US" sz="1020">
                <a:ln>
                  <a:solidFill>
                    <a:srgbClr val="FFFF00"/>
                  </a:solidFill>
                </a:ln>
                <a:latin typeface="Consolas" pitchFamily="49" charset="0"/>
                <a:cs typeface="Consolas" pitchFamily="49" charset="0"/>
              </a:rPr>
              <a:t>;</a:t>
            </a:r>
            <a:endParaRPr lang="en-US" sz="1020">
              <a:latin typeface="Consolas" pitchFamily="49" charset="0"/>
              <a:cs typeface="Consolas" pitchFamily="49" charset="0"/>
            </a:endParaRPr>
          </a:p>
        </p:txBody>
      </p:sp>
      <p:sp>
        <p:nvSpPr>
          <p:cNvPr id="9" name="Content Placeholder 2"/>
          <p:cNvSpPr txBox="1">
            <a:spLocks/>
          </p:cNvSpPr>
          <p:nvPr/>
        </p:nvSpPr>
        <p:spPr>
          <a:xfrm>
            <a:off x="5029177" y="1367067"/>
            <a:ext cx="7404798" cy="2880233"/>
          </a:xfrm>
          <a:prstGeom prst="rect">
            <a:avLst/>
          </a:prstGeom>
          <a:ln>
            <a:solidFill>
              <a:schemeClr val="bg1">
                <a:lumMod val="65000"/>
              </a:schemeClr>
            </a:solidFill>
          </a:ln>
        </p:spPr>
        <p:txBody>
          <a:bodyPr vert="horz" lIns="93260" tIns="46630" rIns="93260" bIns="4663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122">
                <a:latin typeface="Consolas" pitchFamily="49" charset="0"/>
                <a:cs typeface="Consolas" pitchFamily="49" charset="0"/>
              </a:rPr>
              <a:t>{ "locations": [{ "country": "Germany", "city": "Bonn", "</a:t>
            </a:r>
            <a:r>
              <a:rPr lang="en-US" sz="1122" b="1">
                <a:latin typeface="Consolas" pitchFamily="49" charset="0"/>
                <a:cs typeface="Consolas" pitchFamily="49" charset="0"/>
              </a:rPr>
              <a:t>revenue</a:t>
            </a:r>
            <a:r>
              <a:rPr lang="en-US" sz="1122">
                <a:latin typeface="Consolas" pitchFamily="49" charset="0"/>
                <a:cs typeface="Consolas" pitchFamily="49" charset="0"/>
              </a:rPr>
              <a:t>": 200 } ], </a:t>
            </a:r>
          </a:p>
          <a:p>
            <a:pPr marL="0" indent="0">
              <a:buNone/>
            </a:pPr>
            <a:r>
              <a:rPr lang="en-US" sz="1122">
                <a:latin typeface="Consolas" pitchFamily="49" charset="0"/>
                <a:cs typeface="Consolas" pitchFamily="49" charset="0"/>
              </a:rPr>
              <a:t>      "headquarter": "Italy", </a:t>
            </a:r>
          </a:p>
          <a:p>
            <a:pPr marL="0" indent="0">
              <a:buNone/>
            </a:pPr>
            <a:r>
              <a:rPr lang="en-US" sz="1122">
                <a:latin typeface="Consolas" pitchFamily="49" charset="0"/>
                <a:cs typeface="Consolas" pitchFamily="49" charset="0"/>
              </a:rPr>
              <a:t>      "exports": [ { "city": "</a:t>
            </a:r>
            <a:r>
              <a:rPr lang="en-US" sz="1122" err="1">
                <a:latin typeface="Consolas" pitchFamily="49" charset="0"/>
                <a:cs typeface="Consolas" pitchFamily="49" charset="0"/>
              </a:rPr>
              <a:t>Berlin","</a:t>
            </a:r>
            <a:r>
              <a:rPr lang="en-US" sz="1122" b="1" err="1">
                <a:latin typeface="Consolas" pitchFamily="49" charset="0"/>
                <a:cs typeface="Consolas" pitchFamily="49" charset="0"/>
              </a:rPr>
              <a:t>dealers</a:t>
            </a:r>
            <a:r>
              <a:rPr lang="en-US" sz="1122">
                <a:latin typeface="Consolas" pitchFamily="49" charset="0"/>
                <a:cs typeface="Consolas" pitchFamily="49" charset="0"/>
              </a:rPr>
              <a:t>": [{"name": "Hans"}] }, { "city": "Athens" }</a:t>
            </a:r>
          </a:p>
          <a:p>
            <a:pPr marL="0" indent="0">
              <a:buNone/>
            </a:pPr>
            <a:r>
              <a:rPr lang="en-US" sz="1122">
                <a:latin typeface="Consolas" pitchFamily="49" charset="0"/>
                <a:cs typeface="Consolas" pitchFamily="49" charset="0"/>
              </a:rPr>
              <a:t>    ]</a:t>
            </a:r>
          </a:p>
          <a:p>
            <a:pPr marL="0" indent="0">
              <a:buNone/>
            </a:pPr>
            <a:r>
              <a:rPr lang="en-US" sz="1122">
                <a:latin typeface="Consolas" pitchFamily="49" charset="0"/>
                <a:cs typeface="Consolas" pitchFamily="49" charset="0"/>
              </a:rPr>
              <a:t>}</a:t>
            </a:r>
            <a:r>
              <a:rPr lang="en-US" sz="1122">
                <a:ln>
                  <a:solidFill>
                    <a:srgbClr val="FFFF00"/>
                  </a:solidFill>
                </a:ln>
                <a:latin typeface="Consolas" pitchFamily="49" charset="0"/>
                <a:cs typeface="Consolas" pitchFamily="49" charset="0"/>
              </a:rPr>
              <a:t>;</a:t>
            </a:r>
          </a:p>
        </p:txBody>
      </p:sp>
      <p:sp>
        <p:nvSpPr>
          <p:cNvPr id="11" name="Rectangle 10"/>
          <p:cNvSpPr/>
          <p:nvPr/>
        </p:nvSpPr>
        <p:spPr>
          <a:xfrm>
            <a:off x="2257580" y="2515967"/>
            <a:ext cx="200649" cy="15897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020"/>
          </a:p>
        </p:txBody>
      </p:sp>
      <p:sp>
        <p:nvSpPr>
          <p:cNvPr id="12" name="Rectangle 11"/>
          <p:cNvSpPr/>
          <p:nvPr/>
        </p:nvSpPr>
        <p:spPr>
          <a:xfrm>
            <a:off x="1536259" y="2825060"/>
            <a:ext cx="615222" cy="21483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locations</a:t>
            </a:r>
          </a:p>
        </p:txBody>
      </p:sp>
      <p:sp>
        <p:nvSpPr>
          <p:cNvPr id="13" name="Rectangle 12"/>
          <p:cNvSpPr/>
          <p:nvPr/>
        </p:nvSpPr>
        <p:spPr>
          <a:xfrm>
            <a:off x="2185431" y="2874521"/>
            <a:ext cx="752279" cy="221942"/>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headquarter</a:t>
            </a:r>
          </a:p>
        </p:txBody>
      </p:sp>
      <p:sp>
        <p:nvSpPr>
          <p:cNvPr id="14" name="Rectangle 13"/>
          <p:cNvSpPr/>
          <p:nvPr/>
        </p:nvSpPr>
        <p:spPr>
          <a:xfrm>
            <a:off x="3037559" y="2852471"/>
            <a:ext cx="481791" cy="2209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exports</a:t>
            </a:r>
          </a:p>
        </p:txBody>
      </p:sp>
      <p:sp>
        <p:nvSpPr>
          <p:cNvPr id="32" name="Rectangle 31"/>
          <p:cNvSpPr/>
          <p:nvPr/>
        </p:nvSpPr>
        <p:spPr>
          <a:xfrm>
            <a:off x="1351438" y="3176314"/>
            <a:ext cx="195204" cy="1572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0</a:t>
            </a:r>
          </a:p>
        </p:txBody>
      </p:sp>
      <p:cxnSp>
        <p:nvCxnSpPr>
          <p:cNvPr id="4" name="Curved Connector 3"/>
          <p:cNvCxnSpPr>
            <a:stCxn id="11" idx="2"/>
            <a:endCxn id="13" idx="0"/>
          </p:cNvCxnSpPr>
          <p:nvPr/>
        </p:nvCxnSpPr>
        <p:spPr>
          <a:xfrm rot="16200000" flipH="1">
            <a:off x="2359946" y="2672899"/>
            <a:ext cx="199580" cy="203665"/>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8" name="Curved Connector 97"/>
          <p:cNvCxnSpPr>
            <a:stCxn id="11" idx="2"/>
            <a:endCxn id="12" idx="0"/>
          </p:cNvCxnSpPr>
          <p:nvPr/>
        </p:nvCxnSpPr>
        <p:spPr>
          <a:xfrm rot="5400000">
            <a:off x="2025831" y="2492983"/>
            <a:ext cx="150117" cy="51403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Curved Connector 106"/>
          <p:cNvCxnSpPr>
            <a:stCxn id="11" idx="2"/>
            <a:endCxn id="14" idx="0"/>
          </p:cNvCxnSpPr>
          <p:nvPr/>
        </p:nvCxnSpPr>
        <p:spPr>
          <a:xfrm rot="16200000" flipH="1">
            <a:off x="2729416" y="2303431"/>
            <a:ext cx="177530" cy="92055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urved Connector 112"/>
          <p:cNvCxnSpPr>
            <a:stCxn id="12" idx="2"/>
            <a:endCxn id="32" idx="0"/>
          </p:cNvCxnSpPr>
          <p:nvPr/>
        </p:nvCxnSpPr>
        <p:spPr>
          <a:xfrm rot="5400000">
            <a:off x="1578245" y="2910687"/>
            <a:ext cx="136424" cy="394831"/>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1750648" y="3199722"/>
            <a:ext cx="195204" cy="1572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1</a:t>
            </a:r>
          </a:p>
        </p:txBody>
      </p:sp>
      <p:cxnSp>
        <p:nvCxnSpPr>
          <p:cNvPr id="119" name="Curved Connector 118"/>
          <p:cNvCxnSpPr>
            <a:stCxn id="12" idx="2"/>
            <a:endCxn id="118" idx="0"/>
          </p:cNvCxnSpPr>
          <p:nvPr/>
        </p:nvCxnSpPr>
        <p:spPr>
          <a:xfrm rot="16200000" flipH="1">
            <a:off x="1766144" y="3117617"/>
            <a:ext cx="159832" cy="4379"/>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Rectangle 131"/>
          <p:cNvSpPr/>
          <p:nvPr/>
        </p:nvSpPr>
        <p:spPr>
          <a:xfrm>
            <a:off x="503411" y="3506471"/>
            <a:ext cx="572564" cy="20311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country</a:t>
            </a:r>
          </a:p>
        </p:txBody>
      </p:sp>
      <p:sp>
        <p:nvSpPr>
          <p:cNvPr id="134" name="Rectangle 133"/>
          <p:cNvSpPr/>
          <p:nvPr/>
        </p:nvSpPr>
        <p:spPr>
          <a:xfrm>
            <a:off x="338308" y="3915561"/>
            <a:ext cx="560617" cy="27480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Germany</a:t>
            </a:r>
          </a:p>
        </p:txBody>
      </p:sp>
      <p:cxnSp>
        <p:nvCxnSpPr>
          <p:cNvPr id="145" name="Curved Connector 144"/>
          <p:cNvCxnSpPr>
            <a:stCxn id="32" idx="2"/>
            <a:endCxn id="132" idx="0"/>
          </p:cNvCxnSpPr>
          <p:nvPr/>
        </p:nvCxnSpPr>
        <p:spPr>
          <a:xfrm rot="5400000">
            <a:off x="1032896" y="3090328"/>
            <a:ext cx="172942" cy="659347"/>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Curved Connector 147"/>
          <p:cNvCxnSpPr>
            <a:stCxn id="132" idx="2"/>
            <a:endCxn id="134" idx="0"/>
          </p:cNvCxnSpPr>
          <p:nvPr/>
        </p:nvCxnSpPr>
        <p:spPr>
          <a:xfrm rot="5400000">
            <a:off x="601171" y="3727039"/>
            <a:ext cx="205970" cy="17107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Rectangle 156"/>
          <p:cNvSpPr/>
          <p:nvPr/>
        </p:nvSpPr>
        <p:spPr>
          <a:xfrm>
            <a:off x="1160465" y="3510538"/>
            <a:ext cx="329763" cy="19905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58" name="Rectangle 157"/>
          <p:cNvSpPr/>
          <p:nvPr/>
        </p:nvSpPr>
        <p:spPr>
          <a:xfrm>
            <a:off x="1084593" y="3905048"/>
            <a:ext cx="381151" cy="28365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Berlin</a:t>
            </a:r>
          </a:p>
        </p:txBody>
      </p:sp>
      <p:cxnSp>
        <p:nvCxnSpPr>
          <p:cNvPr id="159" name="Curved Connector 158"/>
          <p:cNvCxnSpPr>
            <a:stCxn id="157" idx="2"/>
            <a:endCxn id="158" idx="0"/>
          </p:cNvCxnSpPr>
          <p:nvPr/>
        </p:nvCxnSpPr>
        <p:spPr>
          <a:xfrm rot="5400000">
            <a:off x="1202530" y="3782227"/>
            <a:ext cx="195458" cy="50179"/>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Curved Connector 161"/>
          <p:cNvCxnSpPr>
            <a:stCxn id="32" idx="2"/>
            <a:endCxn id="157" idx="0"/>
          </p:cNvCxnSpPr>
          <p:nvPr/>
        </p:nvCxnSpPr>
        <p:spPr>
          <a:xfrm rot="5400000">
            <a:off x="1298690" y="3360188"/>
            <a:ext cx="177007" cy="12369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a:xfrm>
            <a:off x="1545044" y="3492400"/>
            <a:ext cx="496104" cy="22209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country</a:t>
            </a:r>
          </a:p>
        </p:txBody>
      </p:sp>
      <p:sp>
        <p:nvSpPr>
          <p:cNvPr id="169" name="Rectangle 168"/>
          <p:cNvSpPr/>
          <p:nvPr/>
        </p:nvSpPr>
        <p:spPr>
          <a:xfrm>
            <a:off x="1658945" y="3915561"/>
            <a:ext cx="463986" cy="26740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France</a:t>
            </a:r>
          </a:p>
        </p:txBody>
      </p:sp>
      <p:cxnSp>
        <p:nvCxnSpPr>
          <p:cNvPr id="170" name="Curved Connector 169"/>
          <p:cNvCxnSpPr>
            <a:stCxn id="168" idx="2"/>
            <a:endCxn id="169" idx="0"/>
          </p:cNvCxnSpPr>
          <p:nvPr/>
        </p:nvCxnSpPr>
        <p:spPr>
          <a:xfrm rot="16200000" flipH="1">
            <a:off x="1741486" y="3766108"/>
            <a:ext cx="201064" cy="9784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1" name="Rectangle 170"/>
          <p:cNvSpPr/>
          <p:nvPr/>
        </p:nvSpPr>
        <p:spPr>
          <a:xfrm>
            <a:off x="2121394" y="3505134"/>
            <a:ext cx="296824" cy="24518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72" name="Rectangle 171"/>
          <p:cNvSpPr/>
          <p:nvPr/>
        </p:nvSpPr>
        <p:spPr>
          <a:xfrm>
            <a:off x="2281508" y="3905048"/>
            <a:ext cx="353721" cy="25481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Paris</a:t>
            </a:r>
          </a:p>
        </p:txBody>
      </p:sp>
      <p:cxnSp>
        <p:nvCxnSpPr>
          <p:cNvPr id="173" name="Curved Connector 172"/>
          <p:cNvCxnSpPr>
            <a:stCxn id="171" idx="2"/>
            <a:endCxn id="172" idx="0"/>
          </p:cNvCxnSpPr>
          <p:nvPr/>
        </p:nvCxnSpPr>
        <p:spPr>
          <a:xfrm rot="16200000" flipH="1">
            <a:off x="2286725" y="3733402"/>
            <a:ext cx="154727" cy="18856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urved Connector 174"/>
          <p:cNvCxnSpPr>
            <a:stCxn id="118" idx="2"/>
            <a:endCxn id="171" idx="0"/>
          </p:cNvCxnSpPr>
          <p:nvPr/>
        </p:nvCxnSpPr>
        <p:spPr>
          <a:xfrm rot="16200000" flipH="1">
            <a:off x="1984932" y="3220256"/>
            <a:ext cx="148196" cy="42155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urved Connector 177"/>
          <p:cNvCxnSpPr>
            <a:stCxn id="118" idx="2"/>
            <a:endCxn id="168" idx="0"/>
          </p:cNvCxnSpPr>
          <p:nvPr/>
        </p:nvCxnSpPr>
        <p:spPr>
          <a:xfrm rot="5400000">
            <a:off x="1752943" y="3397091"/>
            <a:ext cx="135463" cy="55155"/>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3" name="Rectangle 192"/>
          <p:cNvSpPr/>
          <p:nvPr/>
        </p:nvSpPr>
        <p:spPr>
          <a:xfrm>
            <a:off x="3145011" y="3573211"/>
            <a:ext cx="318253" cy="21715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94" name="Rectangle 193"/>
          <p:cNvSpPr/>
          <p:nvPr/>
        </p:nvSpPr>
        <p:spPr>
          <a:xfrm>
            <a:off x="2874215" y="3940166"/>
            <a:ext cx="527168" cy="2608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Moscow</a:t>
            </a:r>
          </a:p>
        </p:txBody>
      </p:sp>
      <p:cxnSp>
        <p:nvCxnSpPr>
          <p:cNvPr id="195" name="Curved Connector 194"/>
          <p:cNvCxnSpPr>
            <a:stCxn id="193" idx="2"/>
            <a:endCxn id="194" idx="0"/>
          </p:cNvCxnSpPr>
          <p:nvPr/>
        </p:nvCxnSpPr>
        <p:spPr>
          <a:xfrm rot="5400000">
            <a:off x="3146068" y="3782098"/>
            <a:ext cx="149800" cy="166337"/>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6" name="Rectangle 195"/>
          <p:cNvSpPr/>
          <p:nvPr/>
        </p:nvSpPr>
        <p:spPr>
          <a:xfrm>
            <a:off x="3820241" y="3515135"/>
            <a:ext cx="309371" cy="2373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97" name="Rectangle 196"/>
          <p:cNvSpPr/>
          <p:nvPr/>
        </p:nvSpPr>
        <p:spPr>
          <a:xfrm>
            <a:off x="3673118" y="3966205"/>
            <a:ext cx="474141" cy="24757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Athens</a:t>
            </a:r>
          </a:p>
        </p:txBody>
      </p:sp>
      <p:cxnSp>
        <p:nvCxnSpPr>
          <p:cNvPr id="198" name="Curved Connector 197"/>
          <p:cNvCxnSpPr>
            <a:stCxn id="196" idx="2"/>
            <a:endCxn id="197" idx="0"/>
          </p:cNvCxnSpPr>
          <p:nvPr/>
        </p:nvCxnSpPr>
        <p:spPr>
          <a:xfrm rot="5400000">
            <a:off x="3835708" y="3826987"/>
            <a:ext cx="213699" cy="64738"/>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3" name="Curved Connector 202"/>
          <p:cNvCxnSpPr>
            <a:stCxn id="264" idx="2"/>
            <a:endCxn id="196" idx="0"/>
          </p:cNvCxnSpPr>
          <p:nvPr/>
        </p:nvCxnSpPr>
        <p:spPr>
          <a:xfrm rot="16200000" flipH="1">
            <a:off x="3799605" y="3339815"/>
            <a:ext cx="89925" cy="26071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Curved Connector 205"/>
          <p:cNvCxnSpPr>
            <a:stCxn id="262" idx="2"/>
            <a:endCxn id="193" idx="0"/>
          </p:cNvCxnSpPr>
          <p:nvPr/>
        </p:nvCxnSpPr>
        <p:spPr>
          <a:xfrm rot="16200000" flipH="1">
            <a:off x="3171460" y="3440533"/>
            <a:ext cx="178732" cy="86625"/>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a:xfrm>
            <a:off x="2488282" y="3254923"/>
            <a:ext cx="526589" cy="214718"/>
          </a:xfrm>
          <a:prstGeom prst="rect">
            <a:avLst/>
          </a:prstGeom>
          <a:solidFill>
            <a:schemeClr val="bg1"/>
          </a:solidFill>
          <a:ln>
            <a:solidFill>
              <a:srgbClr val="FF0000"/>
            </a:solidFill>
          </a:ln>
        </p:spPr>
        <p:style>
          <a:lnRef idx="1">
            <a:schemeClr val="accent2"/>
          </a:lnRef>
          <a:fillRef idx="2">
            <a:schemeClr val="accent2"/>
          </a:fillRef>
          <a:effectRef idx="1">
            <a:schemeClr val="accent2"/>
          </a:effectRef>
          <a:fontRef idx="minor">
            <a:schemeClr val="dk1"/>
          </a:fontRef>
        </p:style>
        <p:txBody>
          <a:bodyPr wrap="none" rtlCol="0" anchor="ctr"/>
          <a:lstStyle/>
          <a:p>
            <a:pPr algn="ctr"/>
            <a:r>
              <a:rPr lang="en-US" sz="1020">
                <a:solidFill>
                  <a:schemeClr val="tx1"/>
                </a:solidFill>
              </a:rPr>
              <a:t>Belgium</a:t>
            </a:r>
          </a:p>
        </p:txBody>
      </p:sp>
      <p:cxnSp>
        <p:nvCxnSpPr>
          <p:cNvPr id="210" name="Curved Connector 209"/>
          <p:cNvCxnSpPr>
            <a:stCxn id="13" idx="2"/>
            <a:endCxn id="209" idx="0"/>
          </p:cNvCxnSpPr>
          <p:nvPr/>
        </p:nvCxnSpPr>
        <p:spPr>
          <a:xfrm rot="16200000" flipH="1">
            <a:off x="2577343" y="3080689"/>
            <a:ext cx="158459" cy="190007"/>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9" name="Rectangle 218"/>
          <p:cNvSpPr/>
          <p:nvPr/>
        </p:nvSpPr>
        <p:spPr>
          <a:xfrm>
            <a:off x="9302128" y="2386853"/>
            <a:ext cx="215040" cy="128514"/>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020"/>
          </a:p>
        </p:txBody>
      </p:sp>
      <p:sp>
        <p:nvSpPr>
          <p:cNvPr id="220" name="Rectangle 219"/>
          <p:cNvSpPr/>
          <p:nvPr/>
        </p:nvSpPr>
        <p:spPr>
          <a:xfrm>
            <a:off x="8596600" y="2694168"/>
            <a:ext cx="537549" cy="19661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locations</a:t>
            </a:r>
          </a:p>
        </p:txBody>
      </p:sp>
      <p:sp>
        <p:nvSpPr>
          <p:cNvPr id="221" name="Rectangle 220"/>
          <p:cNvSpPr/>
          <p:nvPr/>
        </p:nvSpPr>
        <p:spPr>
          <a:xfrm>
            <a:off x="9232991" y="2693400"/>
            <a:ext cx="706755" cy="206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headquarter</a:t>
            </a:r>
          </a:p>
        </p:txBody>
      </p:sp>
      <p:sp>
        <p:nvSpPr>
          <p:cNvPr id="223" name="Rectangle 222"/>
          <p:cNvSpPr/>
          <p:nvPr/>
        </p:nvSpPr>
        <p:spPr>
          <a:xfrm>
            <a:off x="8343671" y="3065069"/>
            <a:ext cx="156194" cy="129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0</a:t>
            </a:r>
          </a:p>
        </p:txBody>
      </p:sp>
      <p:cxnSp>
        <p:nvCxnSpPr>
          <p:cNvPr id="224" name="Curved Connector 223"/>
          <p:cNvCxnSpPr>
            <a:stCxn id="219" idx="2"/>
            <a:endCxn id="221" idx="0"/>
          </p:cNvCxnSpPr>
          <p:nvPr/>
        </p:nvCxnSpPr>
        <p:spPr>
          <a:xfrm rot="16200000" flipH="1">
            <a:off x="9408992" y="2516023"/>
            <a:ext cx="178031" cy="176721"/>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5" name="Curved Connector 224"/>
          <p:cNvCxnSpPr>
            <a:stCxn id="219" idx="2"/>
            <a:endCxn id="220" idx="0"/>
          </p:cNvCxnSpPr>
          <p:nvPr/>
        </p:nvCxnSpPr>
        <p:spPr>
          <a:xfrm rot="5400000">
            <a:off x="9048112" y="2332630"/>
            <a:ext cx="178799" cy="54427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Curved Connector 225"/>
          <p:cNvCxnSpPr>
            <a:stCxn id="219" idx="2"/>
            <a:endCxn id="272" idx="0"/>
          </p:cNvCxnSpPr>
          <p:nvPr/>
        </p:nvCxnSpPr>
        <p:spPr>
          <a:xfrm rot="16200000" flipH="1">
            <a:off x="9789318" y="2135696"/>
            <a:ext cx="181150" cy="94049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7" name="Curved Connector 226"/>
          <p:cNvCxnSpPr>
            <a:stCxn id="220" idx="2"/>
            <a:endCxn id="223" idx="0"/>
          </p:cNvCxnSpPr>
          <p:nvPr/>
        </p:nvCxnSpPr>
        <p:spPr>
          <a:xfrm rot="5400000">
            <a:off x="8556429" y="2756124"/>
            <a:ext cx="174284" cy="44360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0" name="Rectangle 229"/>
          <p:cNvSpPr/>
          <p:nvPr/>
        </p:nvSpPr>
        <p:spPr>
          <a:xfrm>
            <a:off x="7656179" y="3410445"/>
            <a:ext cx="478300" cy="2036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country</a:t>
            </a:r>
          </a:p>
        </p:txBody>
      </p:sp>
      <p:sp>
        <p:nvSpPr>
          <p:cNvPr id="231" name="Rectangle 230"/>
          <p:cNvSpPr/>
          <p:nvPr/>
        </p:nvSpPr>
        <p:spPr>
          <a:xfrm>
            <a:off x="7428402" y="3813999"/>
            <a:ext cx="524715" cy="2356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Germany</a:t>
            </a:r>
          </a:p>
        </p:txBody>
      </p:sp>
      <p:cxnSp>
        <p:nvCxnSpPr>
          <p:cNvPr id="232" name="Curved Connector 231"/>
          <p:cNvCxnSpPr>
            <a:stCxn id="223" idx="2"/>
            <a:endCxn id="230" idx="0"/>
          </p:cNvCxnSpPr>
          <p:nvPr/>
        </p:nvCxnSpPr>
        <p:spPr>
          <a:xfrm rot="5400000">
            <a:off x="8050793" y="3039473"/>
            <a:ext cx="215511" cy="526438"/>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3" name="Curved Connector 232"/>
          <p:cNvCxnSpPr>
            <a:stCxn id="230" idx="2"/>
            <a:endCxn id="231" idx="0"/>
          </p:cNvCxnSpPr>
          <p:nvPr/>
        </p:nvCxnSpPr>
        <p:spPr>
          <a:xfrm rot="5400000">
            <a:off x="7693086" y="3611755"/>
            <a:ext cx="199921" cy="20457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4" name="Rectangle 233"/>
          <p:cNvSpPr/>
          <p:nvPr/>
        </p:nvSpPr>
        <p:spPr>
          <a:xfrm>
            <a:off x="8325181" y="3486741"/>
            <a:ext cx="287477" cy="2036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235" name="Rectangle 234"/>
          <p:cNvSpPr/>
          <p:nvPr/>
        </p:nvSpPr>
        <p:spPr>
          <a:xfrm>
            <a:off x="8174685" y="3803486"/>
            <a:ext cx="378838" cy="2356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Bonn</a:t>
            </a:r>
          </a:p>
        </p:txBody>
      </p:sp>
      <p:cxnSp>
        <p:nvCxnSpPr>
          <p:cNvPr id="236" name="Curved Connector 235"/>
          <p:cNvCxnSpPr>
            <a:stCxn id="234" idx="2"/>
            <a:endCxn id="235" idx="0"/>
          </p:cNvCxnSpPr>
          <p:nvPr/>
        </p:nvCxnSpPr>
        <p:spPr>
          <a:xfrm rot="5400000">
            <a:off x="8359956" y="3694522"/>
            <a:ext cx="113112" cy="10481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7" name="Curved Connector 236"/>
          <p:cNvCxnSpPr>
            <a:stCxn id="223" idx="2"/>
            <a:endCxn id="234" idx="0"/>
          </p:cNvCxnSpPr>
          <p:nvPr/>
        </p:nvCxnSpPr>
        <p:spPr>
          <a:xfrm rot="16200000" flipH="1">
            <a:off x="8299442" y="3317262"/>
            <a:ext cx="291807" cy="4715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8" name="Rectangle 237"/>
          <p:cNvSpPr/>
          <p:nvPr/>
        </p:nvSpPr>
        <p:spPr>
          <a:xfrm>
            <a:off x="8809657" y="3456794"/>
            <a:ext cx="478300" cy="2036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revenue</a:t>
            </a:r>
          </a:p>
        </p:txBody>
      </p:sp>
      <p:sp>
        <p:nvSpPr>
          <p:cNvPr id="239" name="Rectangle 238"/>
          <p:cNvSpPr/>
          <p:nvPr/>
        </p:nvSpPr>
        <p:spPr>
          <a:xfrm>
            <a:off x="8749038" y="3813999"/>
            <a:ext cx="281115" cy="2356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200</a:t>
            </a:r>
          </a:p>
        </p:txBody>
      </p:sp>
      <p:cxnSp>
        <p:nvCxnSpPr>
          <p:cNvPr id="240" name="Curved Connector 239"/>
          <p:cNvCxnSpPr>
            <a:stCxn id="238" idx="2"/>
            <a:endCxn id="239" idx="0"/>
          </p:cNvCxnSpPr>
          <p:nvPr/>
        </p:nvCxnSpPr>
        <p:spPr>
          <a:xfrm rot="5400000">
            <a:off x="8892417" y="3657607"/>
            <a:ext cx="153573" cy="15921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Curved Connector 244"/>
          <p:cNvCxnSpPr>
            <a:stCxn id="223" idx="2"/>
            <a:endCxn id="238" idx="0"/>
          </p:cNvCxnSpPr>
          <p:nvPr/>
        </p:nvCxnSpPr>
        <p:spPr>
          <a:xfrm rot="16200000" flipH="1">
            <a:off x="8604357" y="3012346"/>
            <a:ext cx="261859" cy="62704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4" name="Rectangle 253"/>
          <p:cNvSpPr/>
          <p:nvPr/>
        </p:nvSpPr>
        <p:spPr>
          <a:xfrm>
            <a:off x="9121158" y="3033540"/>
            <a:ext cx="361935" cy="235684"/>
          </a:xfrm>
          <a:prstGeom prst="rect">
            <a:avLst/>
          </a:prstGeom>
          <a:solidFill>
            <a:schemeClr val="bg1"/>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wrap="none" rtlCol="0" anchor="ctr"/>
          <a:lstStyle/>
          <a:p>
            <a:pPr algn="ctr"/>
            <a:r>
              <a:rPr lang="en-US" sz="1020">
                <a:solidFill>
                  <a:schemeClr val="tx1"/>
                </a:solidFill>
              </a:rPr>
              <a:t>Italy</a:t>
            </a:r>
          </a:p>
        </p:txBody>
      </p:sp>
      <p:cxnSp>
        <p:nvCxnSpPr>
          <p:cNvPr id="255" name="Curved Connector 254"/>
          <p:cNvCxnSpPr>
            <a:stCxn id="221" idx="2"/>
            <a:endCxn id="254" idx="0"/>
          </p:cNvCxnSpPr>
          <p:nvPr/>
        </p:nvCxnSpPr>
        <p:spPr>
          <a:xfrm rot="5400000">
            <a:off x="9377647" y="2824816"/>
            <a:ext cx="133205" cy="28424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2" name="Rectangle 261"/>
          <p:cNvSpPr/>
          <p:nvPr/>
        </p:nvSpPr>
        <p:spPr>
          <a:xfrm>
            <a:off x="3119909" y="3237265"/>
            <a:ext cx="195204" cy="157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0</a:t>
            </a:r>
          </a:p>
        </p:txBody>
      </p:sp>
      <p:cxnSp>
        <p:nvCxnSpPr>
          <p:cNvPr id="263" name="Curved Connector 262"/>
          <p:cNvCxnSpPr>
            <a:stCxn id="14" idx="2"/>
            <a:endCxn id="262" idx="0"/>
          </p:cNvCxnSpPr>
          <p:nvPr/>
        </p:nvCxnSpPr>
        <p:spPr>
          <a:xfrm rot="5400000">
            <a:off x="3166038" y="3124848"/>
            <a:ext cx="163894" cy="6094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p:cNvSpPr/>
          <p:nvPr/>
        </p:nvSpPr>
        <p:spPr>
          <a:xfrm>
            <a:off x="3616608" y="3267995"/>
            <a:ext cx="195204" cy="15721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1</a:t>
            </a:r>
          </a:p>
        </p:txBody>
      </p:sp>
      <p:cxnSp>
        <p:nvCxnSpPr>
          <p:cNvPr id="265" name="Curved Connector 264"/>
          <p:cNvCxnSpPr>
            <a:stCxn id="14" idx="2"/>
            <a:endCxn id="264" idx="0"/>
          </p:cNvCxnSpPr>
          <p:nvPr/>
        </p:nvCxnSpPr>
        <p:spPr>
          <a:xfrm rot="16200000" flipH="1">
            <a:off x="3399022" y="2952806"/>
            <a:ext cx="194624" cy="43575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2" name="Rectangle 271"/>
          <p:cNvSpPr/>
          <p:nvPr/>
        </p:nvSpPr>
        <p:spPr>
          <a:xfrm>
            <a:off x="10113433" y="2696518"/>
            <a:ext cx="473416" cy="2006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exports</a:t>
            </a:r>
          </a:p>
        </p:txBody>
      </p:sp>
      <p:sp>
        <p:nvSpPr>
          <p:cNvPr id="273" name="Rectangle 272"/>
          <p:cNvSpPr/>
          <p:nvPr/>
        </p:nvSpPr>
        <p:spPr>
          <a:xfrm>
            <a:off x="9679979" y="3409074"/>
            <a:ext cx="309188" cy="2036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274" name="Rectangle 273"/>
          <p:cNvSpPr/>
          <p:nvPr/>
        </p:nvSpPr>
        <p:spPr>
          <a:xfrm>
            <a:off x="9355562" y="3749389"/>
            <a:ext cx="490686" cy="2356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Berlin</a:t>
            </a:r>
          </a:p>
        </p:txBody>
      </p:sp>
      <p:cxnSp>
        <p:nvCxnSpPr>
          <p:cNvPr id="275" name="Curved Connector 274"/>
          <p:cNvCxnSpPr>
            <a:stCxn id="273" idx="2"/>
            <a:endCxn id="274" idx="0"/>
          </p:cNvCxnSpPr>
          <p:nvPr/>
        </p:nvCxnSpPr>
        <p:spPr>
          <a:xfrm rot="5400000">
            <a:off x="9649399" y="3564214"/>
            <a:ext cx="136683" cy="233667"/>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6" name="Rectangle 275"/>
          <p:cNvSpPr/>
          <p:nvPr/>
        </p:nvSpPr>
        <p:spPr>
          <a:xfrm>
            <a:off x="10803623" y="3381462"/>
            <a:ext cx="287477" cy="20363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277" name="Rectangle 276"/>
          <p:cNvSpPr/>
          <p:nvPr/>
        </p:nvSpPr>
        <p:spPr>
          <a:xfrm>
            <a:off x="10841371" y="3722743"/>
            <a:ext cx="426718" cy="2356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Athens</a:t>
            </a:r>
          </a:p>
        </p:txBody>
      </p:sp>
      <p:cxnSp>
        <p:nvCxnSpPr>
          <p:cNvPr id="278" name="Curved Connector 277"/>
          <p:cNvCxnSpPr>
            <a:stCxn id="276" idx="2"/>
            <a:endCxn id="277" idx="0"/>
          </p:cNvCxnSpPr>
          <p:nvPr/>
        </p:nvCxnSpPr>
        <p:spPr>
          <a:xfrm rot="16200000" flipH="1">
            <a:off x="10932220" y="3600235"/>
            <a:ext cx="137649" cy="107368"/>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9" name="Curved Connector 278"/>
          <p:cNvCxnSpPr>
            <a:stCxn id="283" idx="2"/>
            <a:endCxn id="276" idx="0"/>
          </p:cNvCxnSpPr>
          <p:nvPr/>
        </p:nvCxnSpPr>
        <p:spPr>
          <a:xfrm rot="16200000" flipH="1">
            <a:off x="10796728" y="3230828"/>
            <a:ext cx="144874" cy="15639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0" name="Curved Connector 279"/>
          <p:cNvCxnSpPr>
            <a:stCxn id="281" idx="2"/>
            <a:endCxn id="273" idx="0"/>
          </p:cNvCxnSpPr>
          <p:nvPr/>
        </p:nvCxnSpPr>
        <p:spPr>
          <a:xfrm rot="5400000">
            <a:off x="9859776" y="3120109"/>
            <a:ext cx="263761" cy="31416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1" name="Rectangle 280"/>
          <p:cNvSpPr/>
          <p:nvPr/>
        </p:nvSpPr>
        <p:spPr>
          <a:xfrm>
            <a:off x="10070642" y="3015446"/>
            <a:ext cx="156194" cy="129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0</a:t>
            </a:r>
          </a:p>
        </p:txBody>
      </p:sp>
      <p:cxnSp>
        <p:nvCxnSpPr>
          <p:cNvPr id="282" name="Curved Connector 281"/>
          <p:cNvCxnSpPr>
            <a:stCxn id="272" idx="2"/>
            <a:endCxn id="281" idx="0"/>
          </p:cNvCxnSpPr>
          <p:nvPr/>
        </p:nvCxnSpPr>
        <p:spPr>
          <a:xfrm rot="5400000">
            <a:off x="10190324" y="2855631"/>
            <a:ext cx="118230" cy="20140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3" name="Rectangle 282"/>
          <p:cNvSpPr/>
          <p:nvPr/>
        </p:nvSpPr>
        <p:spPr>
          <a:xfrm>
            <a:off x="10712872" y="3106722"/>
            <a:ext cx="156194" cy="12986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1</a:t>
            </a:r>
          </a:p>
        </p:txBody>
      </p:sp>
      <p:cxnSp>
        <p:nvCxnSpPr>
          <p:cNvPr id="284" name="Curved Connector 283"/>
          <p:cNvCxnSpPr>
            <a:stCxn id="272" idx="2"/>
            <a:endCxn id="283" idx="0"/>
          </p:cNvCxnSpPr>
          <p:nvPr/>
        </p:nvCxnSpPr>
        <p:spPr>
          <a:xfrm rot="16200000" flipH="1">
            <a:off x="10465802" y="2781553"/>
            <a:ext cx="209505" cy="440828"/>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7" name="Rectangle 286"/>
          <p:cNvSpPr/>
          <p:nvPr/>
        </p:nvSpPr>
        <p:spPr>
          <a:xfrm>
            <a:off x="10148740" y="3391663"/>
            <a:ext cx="421816" cy="19917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dealers</a:t>
            </a:r>
          </a:p>
        </p:txBody>
      </p:sp>
      <p:sp>
        <p:nvSpPr>
          <p:cNvPr id="288" name="Rectangle 287"/>
          <p:cNvSpPr/>
          <p:nvPr/>
        </p:nvSpPr>
        <p:spPr>
          <a:xfrm>
            <a:off x="10093594" y="3746174"/>
            <a:ext cx="218166" cy="1565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0</a:t>
            </a:r>
          </a:p>
        </p:txBody>
      </p:sp>
      <p:cxnSp>
        <p:nvCxnSpPr>
          <p:cNvPr id="289" name="Curved Connector 288"/>
          <p:cNvCxnSpPr>
            <a:stCxn id="287" idx="2"/>
            <a:endCxn id="288" idx="0"/>
          </p:cNvCxnSpPr>
          <p:nvPr/>
        </p:nvCxnSpPr>
        <p:spPr>
          <a:xfrm rot="5400000">
            <a:off x="10203493" y="3590017"/>
            <a:ext cx="155341" cy="15697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1" name="Rectangle 290"/>
          <p:cNvSpPr/>
          <p:nvPr/>
        </p:nvSpPr>
        <p:spPr>
          <a:xfrm>
            <a:off x="10864948" y="4384948"/>
            <a:ext cx="379559" cy="2076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Hans</a:t>
            </a:r>
          </a:p>
        </p:txBody>
      </p:sp>
      <p:sp>
        <p:nvSpPr>
          <p:cNvPr id="292" name="Rectangle 291"/>
          <p:cNvSpPr/>
          <p:nvPr/>
        </p:nvSpPr>
        <p:spPr>
          <a:xfrm>
            <a:off x="10432371" y="3967577"/>
            <a:ext cx="366314" cy="23568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name</a:t>
            </a:r>
          </a:p>
        </p:txBody>
      </p:sp>
      <p:cxnSp>
        <p:nvCxnSpPr>
          <p:cNvPr id="300" name="Curved Connector 299"/>
          <p:cNvCxnSpPr>
            <a:stCxn id="281" idx="2"/>
            <a:endCxn id="287" idx="0"/>
          </p:cNvCxnSpPr>
          <p:nvPr/>
        </p:nvCxnSpPr>
        <p:spPr>
          <a:xfrm rot="16200000" flipH="1">
            <a:off x="10131020" y="3163032"/>
            <a:ext cx="246349" cy="210909"/>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8" name="Curved Connector 307"/>
          <p:cNvCxnSpPr>
            <a:stCxn id="288" idx="2"/>
            <a:endCxn id="292" idx="0"/>
          </p:cNvCxnSpPr>
          <p:nvPr/>
        </p:nvCxnSpPr>
        <p:spPr>
          <a:xfrm rot="16200000" flipH="1">
            <a:off x="10376687" y="3728738"/>
            <a:ext cx="64829" cy="412851"/>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2" name="Curved Connector 311"/>
          <p:cNvCxnSpPr>
            <a:stCxn id="292" idx="2"/>
            <a:endCxn id="291" idx="0"/>
          </p:cNvCxnSpPr>
          <p:nvPr/>
        </p:nvCxnSpPr>
        <p:spPr>
          <a:xfrm rot="16200000" flipH="1">
            <a:off x="10744286" y="4074505"/>
            <a:ext cx="181687" cy="43920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9055107" y="5256652"/>
            <a:ext cx="200649" cy="1589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0</a:t>
            </a:r>
          </a:p>
        </p:txBody>
      </p:sp>
      <p:sp>
        <p:nvSpPr>
          <p:cNvPr id="96" name="Rectangle 95"/>
          <p:cNvSpPr/>
          <p:nvPr/>
        </p:nvSpPr>
        <p:spPr>
          <a:xfrm>
            <a:off x="8333786" y="5565745"/>
            <a:ext cx="615222" cy="21483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locations</a:t>
            </a:r>
          </a:p>
        </p:txBody>
      </p:sp>
      <p:sp>
        <p:nvSpPr>
          <p:cNvPr id="100" name="Rectangle 99"/>
          <p:cNvSpPr/>
          <p:nvPr/>
        </p:nvSpPr>
        <p:spPr>
          <a:xfrm>
            <a:off x="8148965" y="5916999"/>
            <a:ext cx="195204" cy="1572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0</a:t>
            </a:r>
          </a:p>
        </p:txBody>
      </p:sp>
      <p:cxnSp>
        <p:nvCxnSpPr>
          <p:cNvPr id="102" name="Curved Connector 101"/>
          <p:cNvCxnSpPr>
            <a:stCxn id="95" idx="2"/>
            <a:endCxn id="96" idx="0"/>
          </p:cNvCxnSpPr>
          <p:nvPr/>
        </p:nvCxnSpPr>
        <p:spPr>
          <a:xfrm rot="5400000">
            <a:off x="8823357" y="5233668"/>
            <a:ext cx="150117" cy="51403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Curved Connector 103"/>
          <p:cNvCxnSpPr>
            <a:stCxn id="96" idx="2"/>
            <a:endCxn id="100" idx="0"/>
          </p:cNvCxnSpPr>
          <p:nvPr/>
        </p:nvCxnSpPr>
        <p:spPr>
          <a:xfrm rot="5400000">
            <a:off x="8375772" y="5651372"/>
            <a:ext cx="136424" cy="394831"/>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8548175" y="5940407"/>
            <a:ext cx="195204" cy="157215"/>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1</a:t>
            </a:r>
          </a:p>
        </p:txBody>
      </p:sp>
      <p:cxnSp>
        <p:nvCxnSpPr>
          <p:cNvPr id="106" name="Curved Connector 105"/>
          <p:cNvCxnSpPr>
            <a:stCxn id="96" idx="2"/>
            <a:endCxn id="105" idx="0"/>
          </p:cNvCxnSpPr>
          <p:nvPr/>
        </p:nvCxnSpPr>
        <p:spPr>
          <a:xfrm rot="16200000" flipH="1">
            <a:off x="8563671" y="5858302"/>
            <a:ext cx="159832" cy="4379"/>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8" name="Rectangle 107"/>
          <p:cNvSpPr/>
          <p:nvPr/>
        </p:nvSpPr>
        <p:spPr>
          <a:xfrm>
            <a:off x="7300938" y="6247156"/>
            <a:ext cx="572564" cy="20311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country</a:t>
            </a:r>
          </a:p>
        </p:txBody>
      </p:sp>
      <p:sp>
        <p:nvSpPr>
          <p:cNvPr id="109" name="Rectangle 108"/>
          <p:cNvSpPr/>
          <p:nvPr/>
        </p:nvSpPr>
        <p:spPr>
          <a:xfrm>
            <a:off x="7135835" y="6656246"/>
            <a:ext cx="560617" cy="27480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Germany</a:t>
            </a:r>
          </a:p>
        </p:txBody>
      </p:sp>
      <p:cxnSp>
        <p:nvCxnSpPr>
          <p:cNvPr id="110" name="Curved Connector 109"/>
          <p:cNvCxnSpPr>
            <a:stCxn id="100" idx="2"/>
            <a:endCxn id="108" idx="0"/>
          </p:cNvCxnSpPr>
          <p:nvPr/>
        </p:nvCxnSpPr>
        <p:spPr>
          <a:xfrm rot="5400000">
            <a:off x="7830423" y="5831013"/>
            <a:ext cx="172942" cy="659347"/>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1" name="Curved Connector 110"/>
          <p:cNvCxnSpPr>
            <a:stCxn id="108" idx="2"/>
            <a:endCxn id="109" idx="0"/>
          </p:cNvCxnSpPr>
          <p:nvPr/>
        </p:nvCxnSpPr>
        <p:spPr>
          <a:xfrm rot="5400000">
            <a:off x="7398697" y="6467724"/>
            <a:ext cx="205970" cy="17107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7957992" y="6251223"/>
            <a:ext cx="329763" cy="199052"/>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14" name="Rectangle 113"/>
          <p:cNvSpPr/>
          <p:nvPr/>
        </p:nvSpPr>
        <p:spPr>
          <a:xfrm>
            <a:off x="7882119" y="6645733"/>
            <a:ext cx="381151" cy="283654"/>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Berlin</a:t>
            </a:r>
          </a:p>
        </p:txBody>
      </p:sp>
      <p:cxnSp>
        <p:nvCxnSpPr>
          <p:cNvPr id="115" name="Curved Connector 114"/>
          <p:cNvCxnSpPr>
            <a:stCxn id="112" idx="2"/>
            <a:endCxn id="114" idx="0"/>
          </p:cNvCxnSpPr>
          <p:nvPr/>
        </p:nvCxnSpPr>
        <p:spPr>
          <a:xfrm rot="5400000">
            <a:off x="8000057" y="6522912"/>
            <a:ext cx="195458" cy="50179"/>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Curved Connector 115"/>
          <p:cNvCxnSpPr>
            <a:stCxn id="100" idx="2"/>
            <a:endCxn id="112" idx="0"/>
          </p:cNvCxnSpPr>
          <p:nvPr/>
        </p:nvCxnSpPr>
        <p:spPr>
          <a:xfrm rot="5400000">
            <a:off x="8096217" y="6100873"/>
            <a:ext cx="177007" cy="12369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8342571" y="6233085"/>
            <a:ext cx="496104" cy="22209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country</a:t>
            </a:r>
          </a:p>
        </p:txBody>
      </p:sp>
      <p:sp>
        <p:nvSpPr>
          <p:cNvPr id="120" name="Rectangle 119"/>
          <p:cNvSpPr/>
          <p:nvPr/>
        </p:nvSpPr>
        <p:spPr>
          <a:xfrm>
            <a:off x="8456472" y="6656246"/>
            <a:ext cx="463986" cy="267401"/>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France</a:t>
            </a:r>
          </a:p>
        </p:txBody>
      </p:sp>
      <p:cxnSp>
        <p:nvCxnSpPr>
          <p:cNvPr id="121" name="Curved Connector 120"/>
          <p:cNvCxnSpPr>
            <a:stCxn id="117" idx="2"/>
            <a:endCxn id="120" idx="0"/>
          </p:cNvCxnSpPr>
          <p:nvPr/>
        </p:nvCxnSpPr>
        <p:spPr>
          <a:xfrm rot="16200000" flipH="1">
            <a:off x="8539013" y="6506793"/>
            <a:ext cx="201064" cy="9784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a:off x="8918921" y="6245819"/>
            <a:ext cx="296824" cy="245187"/>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city</a:t>
            </a:r>
          </a:p>
        </p:txBody>
      </p:sp>
      <p:sp>
        <p:nvSpPr>
          <p:cNvPr id="123" name="Rectangle 122"/>
          <p:cNvSpPr/>
          <p:nvPr/>
        </p:nvSpPr>
        <p:spPr>
          <a:xfrm>
            <a:off x="9079035" y="6645733"/>
            <a:ext cx="353721" cy="254819"/>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Paris</a:t>
            </a:r>
          </a:p>
        </p:txBody>
      </p:sp>
      <p:cxnSp>
        <p:nvCxnSpPr>
          <p:cNvPr id="124" name="Curved Connector 123"/>
          <p:cNvCxnSpPr>
            <a:stCxn id="122" idx="2"/>
            <a:endCxn id="123" idx="0"/>
          </p:cNvCxnSpPr>
          <p:nvPr/>
        </p:nvCxnSpPr>
        <p:spPr>
          <a:xfrm rot="16200000" flipH="1">
            <a:off x="9084252" y="6474087"/>
            <a:ext cx="154727" cy="18856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124"/>
          <p:cNvCxnSpPr>
            <a:stCxn id="105" idx="2"/>
            <a:endCxn id="122" idx="0"/>
          </p:cNvCxnSpPr>
          <p:nvPr/>
        </p:nvCxnSpPr>
        <p:spPr>
          <a:xfrm rot="16200000" flipH="1">
            <a:off x="8782459" y="5960941"/>
            <a:ext cx="148196" cy="421556"/>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urved Connector 125"/>
          <p:cNvCxnSpPr>
            <a:stCxn id="105" idx="2"/>
            <a:endCxn id="117" idx="0"/>
          </p:cNvCxnSpPr>
          <p:nvPr/>
        </p:nvCxnSpPr>
        <p:spPr>
          <a:xfrm rot="5400000">
            <a:off x="8550470" y="6137776"/>
            <a:ext cx="135463" cy="55155"/>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4" name="Rectangle 143"/>
          <p:cNvSpPr/>
          <p:nvPr/>
        </p:nvSpPr>
        <p:spPr bwMode="auto">
          <a:xfrm>
            <a:off x="1829084" y="177275"/>
            <a:ext cx="3258102" cy="799673"/>
          </a:xfrm>
          <a:prstGeom prst="rect">
            <a:avLst/>
          </a:prstGeom>
          <a:solidFill>
            <a:schemeClr val="bg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r>
              <a:rPr lang="en-US" sz="1428">
                <a:solidFill>
                  <a:schemeClr val="tx1"/>
                </a:solidFill>
                <a:latin typeface="Consolas" panose="020B0609020204030204" pitchFamily="49" charset="0"/>
                <a:cs typeface="Consolas" panose="020B0609020204030204" pitchFamily="49" charset="0"/>
              </a:rPr>
              <a:t>SELECT </a:t>
            </a:r>
            <a:r>
              <a:rPr lang="en-US" sz="1428" err="1">
                <a:solidFill>
                  <a:schemeClr val="tx1"/>
                </a:solidFill>
                <a:latin typeface="Consolas" panose="020B0609020204030204" pitchFamily="49" charset="0"/>
                <a:cs typeface="Consolas" panose="020B0609020204030204" pitchFamily="49" charset="0"/>
              </a:rPr>
              <a:t>C.locations</a:t>
            </a:r>
            <a:r>
              <a:rPr lang="en-US" sz="1428">
                <a:solidFill>
                  <a:schemeClr val="tx1"/>
                </a:solidFill>
                <a:latin typeface="Consolas" panose="020B0609020204030204" pitchFamily="49" charset="0"/>
                <a:cs typeface="Consolas" panose="020B0609020204030204" pitchFamily="49" charset="0"/>
              </a:rPr>
              <a:t> </a:t>
            </a:r>
          </a:p>
          <a:p>
            <a:r>
              <a:rPr lang="en-US" sz="1428">
                <a:solidFill>
                  <a:schemeClr val="tx1"/>
                </a:solidFill>
                <a:latin typeface="Consolas" panose="020B0609020204030204" pitchFamily="49" charset="0"/>
                <a:cs typeface="Consolas" panose="020B0609020204030204" pitchFamily="49" charset="0"/>
              </a:rPr>
              <a:t>FROM company C </a:t>
            </a:r>
          </a:p>
          <a:p>
            <a:r>
              <a:rPr lang="en-US" sz="1428">
                <a:solidFill>
                  <a:schemeClr val="tx1"/>
                </a:solidFill>
                <a:latin typeface="Consolas" panose="020B0609020204030204" pitchFamily="49" charset="0"/>
                <a:cs typeface="Consolas" panose="020B0609020204030204" pitchFamily="49" charset="0"/>
              </a:rPr>
              <a:t>WHERE </a:t>
            </a:r>
            <a:r>
              <a:rPr lang="en-US" sz="1428" err="1">
                <a:solidFill>
                  <a:schemeClr val="tx1"/>
                </a:solidFill>
                <a:latin typeface="Consolas" panose="020B0609020204030204" pitchFamily="49" charset="0"/>
                <a:cs typeface="Consolas" panose="020B0609020204030204" pitchFamily="49" charset="0"/>
              </a:rPr>
              <a:t>C.headquarter</a:t>
            </a:r>
            <a:r>
              <a:rPr lang="en-US" sz="1428">
                <a:solidFill>
                  <a:schemeClr val="tx1"/>
                </a:solidFill>
                <a:latin typeface="Consolas" panose="020B0609020204030204" pitchFamily="49" charset="0"/>
                <a:cs typeface="Consolas" panose="020B0609020204030204" pitchFamily="49" charset="0"/>
              </a:rPr>
              <a:t> = "Belgium"</a:t>
            </a:r>
            <a:endParaRPr lang="en-US" sz="1428">
              <a:solidFill>
                <a:schemeClr val="tx1"/>
              </a:solidFill>
              <a:latin typeface="Consolas" panose="020B0609020204030204" pitchFamily="49" charset="0"/>
              <a:ea typeface="Times New Roman" panose="02020603050405020304" pitchFamily="18" charset="0"/>
              <a:cs typeface="Consolas" panose="020B0609020204030204" pitchFamily="49" charset="0"/>
            </a:endParaRPr>
          </a:p>
        </p:txBody>
      </p:sp>
      <p:sp>
        <p:nvSpPr>
          <p:cNvPr id="143" name="Rectangle 142"/>
          <p:cNvSpPr/>
          <p:nvPr/>
        </p:nvSpPr>
        <p:spPr>
          <a:xfrm>
            <a:off x="8871128" y="4457999"/>
            <a:ext cx="200649" cy="15897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sz="1020">
              <a:solidFill>
                <a:schemeClr val="tx1"/>
              </a:solidFill>
            </a:endParaRPr>
          </a:p>
        </p:txBody>
      </p:sp>
      <p:sp>
        <p:nvSpPr>
          <p:cNvPr id="146" name="Rectangle 145"/>
          <p:cNvSpPr/>
          <p:nvPr/>
        </p:nvSpPr>
        <p:spPr>
          <a:xfrm>
            <a:off x="8409797" y="4880203"/>
            <a:ext cx="615222" cy="21483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020">
                <a:solidFill>
                  <a:schemeClr val="tx1"/>
                </a:solidFill>
              </a:rPr>
              <a:t>results</a:t>
            </a:r>
          </a:p>
        </p:txBody>
      </p:sp>
      <p:cxnSp>
        <p:nvCxnSpPr>
          <p:cNvPr id="147" name="Curved Connector 146"/>
          <p:cNvCxnSpPr>
            <a:stCxn id="146" idx="2"/>
            <a:endCxn id="95" idx="0"/>
          </p:cNvCxnSpPr>
          <p:nvPr/>
        </p:nvCxnSpPr>
        <p:spPr>
          <a:xfrm rot="16200000" flipH="1">
            <a:off x="8855610" y="4956831"/>
            <a:ext cx="161617" cy="43802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9" name="Curved Connector 148"/>
          <p:cNvCxnSpPr>
            <a:stCxn id="143" idx="2"/>
          </p:cNvCxnSpPr>
          <p:nvPr/>
        </p:nvCxnSpPr>
        <p:spPr>
          <a:xfrm rot="5400000">
            <a:off x="8732069" y="4628288"/>
            <a:ext cx="250698" cy="228073"/>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4461276" y="6506609"/>
            <a:ext cx="1251823" cy="312073"/>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28" b="1" i="1"/>
              <a:t>Query result</a:t>
            </a:r>
          </a:p>
        </p:txBody>
      </p:sp>
      <p:sp>
        <p:nvSpPr>
          <p:cNvPr id="150" name="TextBox 149"/>
          <p:cNvSpPr txBox="1"/>
          <p:nvPr/>
        </p:nvSpPr>
        <p:spPr>
          <a:xfrm>
            <a:off x="4468421" y="3986572"/>
            <a:ext cx="1826177" cy="318286"/>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28" b="1" i="1"/>
              <a:t>Input documents</a:t>
            </a:r>
          </a:p>
        </p:txBody>
      </p:sp>
      <p:sp>
        <p:nvSpPr>
          <p:cNvPr id="127" name="Rectangle 126"/>
          <p:cNvSpPr/>
          <p:nvPr/>
        </p:nvSpPr>
        <p:spPr bwMode="auto">
          <a:xfrm>
            <a:off x="6297968" y="200350"/>
            <a:ext cx="6157317" cy="835944"/>
          </a:xfrm>
          <a:prstGeom prst="rect">
            <a:avLst/>
          </a:prstGeom>
          <a:solidFill>
            <a:schemeClr val="bg1"/>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r>
              <a:rPr lang="en-US" sz="1428">
                <a:solidFill>
                  <a:schemeClr val="tx1"/>
                </a:solidFill>
                <a:latin typeface="Consolas" panose="020B0609020204030204" pitchFamily="49" charset="0"/>
                <a:cs typeface="Consolas" panose="020B0609020204030204" pitchFamily="49" charset="0"/>
              </a:rPr>
              <a:t>function </a:t>
            </a:r>
            <a:r>
              <a:rPr lang="en-US" sz="1428" err="1">
                <a:solidFill>
                  <a:schemeClr val="tx1"/>
                </a:solidFill>
                <a:latin typeface="Consolas" panose="020B0609020204030204" pitchFamily="49" charset="0"/>
                <a:cs typeface="Consolas" panose="020B0609020204030204" pitchFamily="49" charset="0"/>
              </a:rPr>
              <a:t>businessLogic</a:t>
            </a:r>
            <a:r>
              <a:rPr lang="en-US" sz="1428">
                <a:solidFill>
                  <a:schemeClr val="tx1"/>
                </a:solidFill>
                <a:latin typeface="Consolas" panose="020B0609020204030204" pitchFamily="49" charset="0"/>
                <a:cs typeface="Consolas" panose="020B0609020204030204" pitchFamily="49" charset="0"/>
              </a:rPr>
              <a:t>() {</a:t>
            </a:r>
          </a:p>
          <a:p>
            <a:r>
              <a:rPr lang="en-US" sz="1428">
                <a:solidFill>
                  <a:schemeClr val="tx1"/>
                </a:solidFill>
                <a:latin typeface="Consolas" panose="020B0609020204030204" pitchFamily="49" charset="0"/>
                <a:cs typeface="Consolas" panose="020B0609020204030204" pitchFamily="49" charset="0"/>
              </a:rPr>
              <a:t>  var country = "Belgium";</a:t>
            </a:r>
          </a:p>
          <a:p>
            <a:r>
              <a:rPr lang="en-US" sz="1428">
                <a:solidFill>
                  <a:schemeClr val="tx1"/>
                </a:solidFill>
                <a:latin typeface="Consolas" panose="020B0609020204030204" pitchFamily="49" charset="0"/>
                <a:cs typeface="Consolas" panose="020B0609020204030204" pitchFamily="49" charset="0"/>
              </a:rPr>
              <a:t>  _</a:t>
            </a:r>
            <a:r>
              <a:rPr lang="en-US" sz="1428" b="1">
                <a:solidFill>
                  <a:schemeClr val="tx1"/>
                </a:solidFill>
                <a:latin typeface="Consolas" panose="020B0609020204030204" pitchFamily="49" charset="0"/>
                <a:cs typeface="Consolas" panose="020B0609020204030204" pitchFamily="49" charset="0"/>
              </a:rPr>
              <a:t>_.filter</a:t>
            </a:r>
            <a:r>
              <a:rPr lang="en-US" sz="1428">
                <a:solidFill>
                  <a:schemeClr val="tx1"/>
                </a:solidFill>
                <a:latin typeface="Consolas" panose="020B0609020204030204" pitchFamily="49" charset="0"/>
                <a:cs typeface="Consolas" panose="020B0609020204030204" pitchFamily="49" charset="0"/>
              </a:rPr>
              <a:t>(function(x){return </a:t>
            </a:r>
            <a:r>
              <a:rPr lang="en-US" sz="1428" err="1">
                <a:solidFill>
                  <a:schemeClr val="tx1"/>
                </a:solidFill>
                <a:latin typeface="Consolas" panose="020B0609020204030204" pitchFamily="49" charset="0"/>
                <a:cs typeface="Consolas" panose="020B0609020204030204" pitchFamily="49" charset="0"/>
              </a:rPr>
              <a:t>x.headquarter</a:t>
            </a:r>
            <a:r>
              <a:rPr lang="en-US" sz="1428">
                <a:solidFill>
                  <a:schemeClr val="tx1"/>
                </a:solidFill>
                <a:latin typeface="Consolas" panose="020B0609020204030204" pitchFamily="49" charset="0"/>
                <a:cs typeface="Consolas" panose="020B0609020204030204" pitchFamily="49" charset="0"/>
              </a:rPr>
              <a:t>===country;});}</a:t>
            </a:r>
          </a:p>
        </p:txBody>
      </p:sp>
      <p:sp>
        <p:nvSpPr>
          <p:cNvPr id="3" name="Equal 2"/>
          <p:cNvSpPr/>
          <p:nvPr/>
        </p:nvSpPr>
        <p:spPr bwMode="auto">
          <a:xfrm>
            <a:off x="5671833" y="429725"/>
            <a:ext cx="394638" cy="294775"/>
          </a:xfrm>
          <a:prstGeom prst="mathEqual">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err="1">
              <a:solidFill>
                <a:schemeClr val="tx1"/>
              </a:solidFill>
              <a:ea typeface="Segoe UI" pitchFamily="34" charset="0"/>
              <a:cs typeface="Segoe UI" pitchFamily="34" charset="0"/>
            </a:endParaRPr>
          </a:p>
        </p:txBody>
      </p:sp>
      <p:sp>
        <p:nvSpPr>
          <p:cNvPr id="128" name="Equal 127"/>
          <p:cNvSpPr/>
          <p:nvPr/>
        </p:nvSpPr>
        <p:spPr bwMode="auto">
          <a:xfrm>
            <a:off x="5299425" y="429725"/>
            <a:ext cx="394638" cy="294775"/>
          </a:xfrm>
          <a:prstGeom prst="mathEqual">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algn="ctr" defTabSz="932290" fontAlgn="base">
              <a:spcBef>
                <a:spcPct val="0"/>
              </a:spcBef>
              <a:spcAft>
                <a:spcPct val="0"/>
              </a:spcAft>
            </a:pPr>
            <a:endParaRPr lang="en-US" sz="1836" err="1">
              <a:solidFill>
                <a:schemeClr val="tx1"/>
              </a:solidFill>
              <a:ea typeface="Segoe UI" pitchFamily="34" charset="0"/>
              <a:cs typeface="Segoe UI" pitchFamily="34" charset="0"/>
            </a:endParaRPr>
          </a:p>
        </p:txBody>
      </p:sp>
      <p:sp>
        <p:nvSpPr>
          <p:cNvPr id="129" name="TextBox 128"/>
          <p:cNvSpPr txBox="1"/>
          <p:nvPr/>
        </p:nvSpPr>
        <p:spPr>
          <a:xfrm>
            <a:off x="3472573" y="984450"/>
            <a:ext cx="530652" cy="318286"/>
          </a:xfrm>
          <a:prstGeom prst="rect">
            <a:avLst/>
          </a:prstGeom>
          <a:solidFill>
            <a:srgbClr val="FFFF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28" b="1" i="1"/>
              <a:t>SQL</a:t>
            </a:r>
          </a:p>
        </p:txBody>
      </p:sp>
      <p:sp>
        <p:nvSpPr>
          <p:cNvPr id="130" name="TextBox 129"/>
          <p:cNvSpPr txBox="1"/>
          <p:nvPr/>
        </p:nvSpPr>
        <p:spPr>
          <a:xfrm>
            <a:off x="7005286" y="966631"/>
            <a:ext cx="1649426" cy="318286"/>
          </a:xfrm>
          <a:prstGeom prst="rect">
            <a:avLst/>
          </a:prstGeom>
          <a:solidFill>
            <a:srgbClr val="FFFF00"/>
          </a:solidFill>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n-US" sz="1428" b="1" i="1"/>
              <a:t>JavaScript</a:t>
            </a:r>
          </a:p>
        </p:txBody>
      </p:sp>
    </p:spTree>
    <p:extLst>
      <p:ext uri="{BB962C8B-B14F-4D97-AF65-F5344CB8AC3E}">
        <p14:creationId xmlns:p14="http://schemas.microsoft.com/office/powerpoint/2010/main" val="121711151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Tree>
    <p:extLst>
      <p:ext uri="{BB962C8B-B14F-4D97-AF65-F5344CB8AC3E}">
        <p14:creationId xmlns:p14="http://schemas.microsoft.com/office/powerpoint/2010/main" val="1939807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DocumentDB Documents – Just POCOs</a:t>
            </a:r>
          </a:p>
        </p:txBody>
      </p:sp>
      <p:sp>
        <p:nvSpPr>
          <p:cNvPr id="5" name="Text Placeholder 4"/>
          <p:cNvSpPr>
            <a:spLocks noGrp="1"/>
          </p:cNvSpPr>
          <p:nvPr>
            <p:ph type="body" sz="quarter" idx="10"/>
          </p:nvPr>
        </p:nvSpPr>
        <p:spPr>
          <a:xfrm>
            <a:off x="274638" y="1221157"/>
            <a:ext cx="11887199" cy="5110630"/>
          </a:xfrm>
        </p:spPr>
        <p:txBody>
          <a:bodyPr/>
          <a:lstStyle/>
          <a:p>
            <a:r>
              <a:rPr lang="en-US" dirty="0"/>
              <a:t> public class ImageMetadata</a:t>
            </a:r>
          </a:p>
          <a:p>
            <a:r>
              <a:rPr lang="en-US" dirty="0"/>
              <a:t>    {</a:t>
            </a:r>
          </a:p>
          <a:p>
            <a:r>
              <a:rPr lang="en-US" dirty="0"/>
              <a:t>        public ImageMetadata()</a:t>
            </a:r>
          </a:p>
          <a:p>
            <a:r>
              <a:rPr lang="en-US" dirty="0"/>
              <a:t>        {</a:t>
            </a:r>
          </a:p>
          <a:p>
            <a:r>
              <a:rPr lang="en-US" dirty="0"/>
              <a:t>            </a:t>
            </a:r>
          </a:p>
          <a:p>
            <a:r>
              <a:rPr lang="en-US" dirty="0"/>
              <a:t>        }</a:t>
            </a:r>
          </a:p>
          <a:p>
            <a:endParaRPr lang="en-US" dirty="0"/>
          </a:p>
          <a:p>
            <a:r>
              <a:rPr lang="en-US" dirty="0"/>
              <a:t>        [JsonProperty(PropertyName = "id")]</a:t>
            </a:r>
          </a:p>
          <a:p>
            <a:r>
              <a:rPr lang="en-US" dirty="0"/>
              <a:t>        public string Id { get; set; }</a:t>
            </a:r>
          </a:p>
        </p:txBody>
      </p:sp>
    </p:spTree>
    <p:extLst>
      <p:ext uri="{BB962C8B-B14F-4D97-AF65-F5344CB8AC3E}">
        <p14:creationId xmlns:p14="http://schemas.microsoft.com/office/powerpoint/2010/main" val="4056987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Querying Documents</a:t>
            </a:r>
          </a:p>
        </p:txBody>
      </p:sp>
      <p:sp>
        <p:nvSpPr>
          <p:cNvPr id="5" name="Text Placeholder 4"/>
          <p:cNvSpPr>
            <a:spLocks noGrp="1"/>
          </p:cNvSpPr>
          <p:nvPr>
            <p:ph type="body" sz="quarter" idx="10"/>
          </p:nvPr>
        </p:nvSpPr>
        <p:spPr>
          <a:xfrm>
            <a:off x="274638" y="1221157"/>
            <a:ext cx="11887199" cy="4958280"/>
          </a:xfrm>
        </p:spPr>
        <p:txBody>
          <a:bodyPr/>
          <a:lstStyle/>
          <a:p>
            <a:r>
              <a:rPr lang="el-GR" dirty="0"/>
              <a:t>λ .\</a:t>
            </a:r>
            <a:r>
              <a:rPr lang="en-US" dirty="0"/>
              <a:t>bin\Debug\TestCLI.exe -settings </a:t>
            </a:r>
            <a:r>
              <a:rPr lang="en-US" dirty="0" err="1"/>
              <a:t>my_settings.json</a:t>
            </a:r>
            <a:r>
              <a:rPr lang="en-US" dirty="0"/>
              <a:t> -query "select * from images“</a:t>
            </a:r>
          </a:p>
          <a:p>
            <a:r>
              <a:rPr lang="en-US" dirty="0"/>
              <a:t>…</a:t>
            </a:r>
          </a:p>
          <a:p>
            <a:r>
              <a:rPr lang="en-US" dirty="0"/>
              <a:t>{"id":"Analysis_9.jpg","BlobUri":"https://milanzaiworkshop.blob.core.windows.net:443/images/Analysis_9.jpg","LocalFilePath":"F:\\dev\\data\\sample_images\\Analysis_9.jpg","FileName":"Analysis_9.jpg","Caption":"a close up of a </a:t>
            </a:r>
            <a:r>
              <a:rPr lang="en-US" dirty="0" err="1"/>
              <a:t>doughnut","Tags</a:t>
            </a:r>
            <a:r>
              <a:rPr lang="en-US" dirty="0"/>
              <a:t>":["</a:t>
            </a:r>
            <a:r>
              <a:rPr lang="en-US" dirty="0" err="1"/>
              <a:t>food","bread","snack</a:t>
            </a:r>
            <a:r>
              <a:rPr lang="en-US" dirty="0"/>
              <a:t> food"],"NumFaces":0,"Faces":[]}</a:t>
            </a:r>
          </a:p>
        </p:txBody>
      </p:sp>
    </p:spTree>
    <p:extLst>
      <p:ext uri="{BB962C8B-B14F-4D97-AF65-F5344CB8AC3E}">
        <p14:creationId xmlns:p14="http://schemas.microsoft.com/office/powerpoint/2010/main" val="2955106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222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txBox="1">
            <a:spLocks/>
          </p:cNvSpPr>
          <p:nvPr/>
        </p:nvSpPr>
        <p:spPr>
          <a:xfrm>
            <a:off x="855768" y="1724345"/>
            <a:ext cx="10848809" cy="4507141"/>
          </a:xfrm>
          <a:prstGeom prst="rect">
            <a:avLst/>
          </a:prstGeom>
        </p:spPr>
        <p:txBody>
          <a:bodyPr vert="horz" wrap="square" lIns="109712" tIns="68570" rIns="109712" bIns="68570" rtlCol="0">
            <a:no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64" dirty="0">
                <a:latin typeface="Segoe UI Light" panose="020B0502040204020203" pitchFamily="34" charset="0"/>
                <a:cs typeface="Segoe UI Light" panose="020B0502040204020203" pitchFamily="34" charset="0"/>
              </a:rPr>
              <a:t>Developers look for PaaS services in Azure to achieve better results faster in their apps</a:t>
            </a:r>
          </a:p>
          <a:p>
            <a:endParaRPr lang="en-US" sz="3264" dirty="0">
              <a:latin typeface="Segoe UI Light" panose="020B0502040204020203" pitchFamily="34" charset="0"/>
              <a:cs typeface="Segoe UI Light" panose="020B0502040204020203" pitchFamily="34" charset="0"/>
            </a:endParaRPr>
          </a:p>
          <a:p>
            <a:pPr marL="0" indent="0">
              <a:buNone/>
            </a:pPr>
            <a:r>
              <a:rPr lang="en-US" sz="3264" dirty="0">
                <a:latin typeface="Segoe UI Light" panose="020B0502040204020203" pitchFamily="34" charset="0"/>
                <a:cs typeface="Segoe UI Light" panose="020B0502040204020203" pitchFamily="34" charset="0"/>
              </a:rPr>
              <a:t>Search is key to many categories of applications</a:t>
            </a:r>
          </a:p>
          <a:p>
            <a:pPr lvl="1"/>
            <a:r>
              <a:rPr lang="en-US" sz="2856" dirty="0">
                <a:latin typeface="Segoe UI Light" panose="020B0502040204020203" pitchFamily="34" charset="0"/>
                <a:cs typeface="Segoe UI Light" panose="020B0502040204020203" pitchFamily="34" charset="0"/>
              </a:rPr>
              <a:t>Web search engines have set the bar high for search</a:t>
            </a:r>
          </a:p>
          <a:p>
            <a:pPr lvl="2"/>
            <a:r>
              <a:rPr lang="en-US" sz="2448" dirty="0">
                <a:latin typeface="Segoe UI Light" panose="020B0502040204020203" pitchFamily="34" charset="0"/>
                <a:cs typeface="Segoe UI Light" panose="020B0502040204020203" pitchFamily="34" charset="0"/>
              </a:rPr>
              <a:t>Instant results, auto-complete, hit highlighting, great ranking, linguistics</a:t>
            </a:r>
          </a:p>
          <a:p>
            <a:pPr lvl="1"/>
            <a:r>
              <a:rPr lang="en-US" sz="2856" dirty="0">
                <a:latin typeface="Segoe UI Light" panose="020B0502040204020203" pitchFamily="34" charset="0"/>
                <a:cs typeface="Segoe UI Light" panose="020B0502040204020203" pitchFamily="34" charset="0"/>
              </a:rPr>
              <a:t>Search is hard and rarely a core expertise area</a:t>
            </a:r>
          </a:p>
          <a:p>
            <a:pPr lvl="2"/>
            <a:r>
              <a:rPr lang="en-US" sz="2448" dirty="0">
                <a:latin typeface="Segoe UI Light" panose="020B0502040204020203" pitchFamily="34" charset="0"/>
                <a:cs typeface="Segoe UI Light" panose="020B0502040204020203" pitchFamily="34" charset="0"/>
              </a:rPr>
              <a:t>Infrastructure standpoint: availability, durability, scale, operations</a:t>
            </a:r>
          </a:p>
          <a:p>
            <a:pPr lvl="2"/>
            <a:r>
              <a:rPr lang="en-US" sz="2448" dirty="0">
                <a:latin typeface="Segoe UI Light" panose="020B0502040204020203" pitchFamily="34" charset="0"/>
                <a:cs typeface="Segoe UI Light" panose="020B0502040204020203" pitchFamily="34" charset="0"/>
              </a:rPr>
              <a:t>Functionality standpoint: ranking, language support, geo-spatial</a:t>
            </a:r>
          </a:p>
        </p:txBody>
      </p:sp>
      <p:sp>
        <p:nvSpPr>
          <p:cNvPr id="8" name="Title 1"/>
          <p:cNvSpPr txBox="1">
            <a:spLocks/>
          </p:cNvSpPr>
          <p:nvPr/>
        </p:nvSpPr>
        <p:spPr>
          <a:xfrm>
            <a:off x="855768" y="372393"/>
            <a:ext cx="10724938" cy="135195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798" dirty="0">
                <a:solidFill>
                  <a:schemeClr val="accent1"/>
                </a:solidFill>
                <a:latin typeface="Segoe UI Light" panose="020B0502040204020203" pitchFamily="34" charset="0"/>
                <a:cs typeface="Segoe UI Light" panose="020B0502040204020203" pitchFamily="34" charset="0"/>
              </a:rPr>
              <a:t>Why?</a:t>
            </a:r>
          </a:p>
        </p:txBody>
      </p:sp>
    </p:spTree>
    <p:extLst>
      <p:ext uri="{BB962C8B-B14F-4D97-AF65-F5344CB8AC3E}">
        <p14:creationId xmlns:p14="http://schemas.microsoft.com/office/powerpoint/2010/main" val="146883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57487" y="295849"/>
            <a:ext cx="11921500" cy="6402827"/>
          </a:xfrm>
          <a:prstGeom prst="rect">
            <a:avLst/>
          </a:prstGeom>
        </p:spPr>
      </p:pic>
      <p:sp>
        <p:nvSpPr>
          <p:cNvPr id="3" name="Rectangular Callout 2"/>
          <p:cNvSpPr/>
          <p:nvPr/>
        </p:nvSpPr>
        <p:spPr bwMode="auto">
          <a:xfrm>
            <a:off x="118797" y="5670809"/>
            <a:ext cx="1426885" cy="593805"/>
          </a:xfrm>
          <a:prstGeom prst="wedgeRectCallout">
            <a:avLst>
              <a:gd name="adj1" fmla="val 60507"/>
              <a:gd name="adj2" fmla="val -406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Facets</a:t>
            </a:r>
          </a:p>
        </p:txBody>
      </p:sp>
      <p:sp>
        <p:nvSpPr>
          <p:cNvPr id="5" name="Rectangular Callout 4"/>
          <p:cNvSpPr/>
          <p:nvPr/>
        </p:nvSpPr>
        <p:spPr bwMode="auto">
          <a:xfrm>
            <a:off x="3010582" y="1633939"/>
            <a:ext cx="1544801" cy="593805"/>
          </a:xfrm>
          <a:prstGeom prst="wedgeRectCallout">
            <a:avLst>
              <a:gd name="adj1" fmla="val -28504"/>
              <a:gd name="adj2" fmla="val -7287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Sorting</a:t>
            </a:r>
          </a:p>
        </p:txBody>
      </p:sp>
      <p:sp>
        <p:nvSpPr>
          <p:cNvPr id="6" name="Rectangular Callout 5"/>
          <p:cNvSpPr/>
          <p:nvPr/>
        </p:nvSpPr>
        <p:spPr bwMode="auto">
          <a:xfrm>
            <a:off x="8768958" y="2798470"/>
            <a:ext cx="1544801" cy="593805"/>
          </a:xfrm>
          <a:prstGeom prst="wedgeRectCallout">
            <a:avLst>
              <a:gd name="adj1" fmla="val -70833"/>
              <a:gd name="adj2" fmla="val -259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Ranking</a:t>
            </a:r>
          </a:p>
        </p:txBody>
      </p:sp>
    </p:spTree>
    <p:extLst>
      <p:ext uri="{BB962C8B-B14F-4D97-AF65-F5344CB8AC3E}">
        <p14:creationId xmlns:p14="http://schemas.microsoft.com/office/powerpoint/2010/main" val="312968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67126" y="1145997"/>
            <a:ext cx="9502222" cy="4702531"/>
          </a:xfrm>
          <a:prstGeom prst="rect">
            <a:avLst/>
          </a:prstGeom>
        </p:spPr>
      </p:pic>
      <p:sp>
        <p:nvSpPr>
          <p:cNvPr id="5" name="Rectangular Callout 2"/>
          <p:cNvSpPr/>
          <p:nvPr/>
        </p:nvSpPr>
        <p:spPr bwMode="auto">
          <a:xfrm>
            <a:off x="5116825" y="3200358"/>
            <a:ext cx="5369053" cy="593805"/>
          </a:xfrm>
          <a:prstGeom prst="wedgeRectCallout">
            <a:avLst>
              <a:gd name="adj1" fmla="val -57040"/>
              <a:gd name="adj2" fmla="val -129102"/>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Type Ahead and Search Suggestions</a:t>
            </a:r>
          </a:p>
        </p:txBody>
      </p:sp>
    </p:spTree>
    <p:extLst>
      <p:ext uri="{BB962C8B-B14F-4D97-AF65-F5344CB8AC3E}">
        <p14:creationId xmlns:p14="http://schemas.microsoft.com/office/powerpoint/2010/main" val="15793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85812" y="-1"/>
            <a:ext cx="9464851" cy="6994525"/>
          </a:xfrm>
          <a:prstGeom prst="rect">
            <a:avLst/>
          </a:prstGeom>
        </p:spPr>
      </p:pic>
      <p:sp>
        <p:nvSpPr>
          <p:cNvPr id="5" name="Rectangular Callout 2"/>
          <p:cNvSpPr/>
          <p:nvPr/>
        </p:nvSpPr>
        <p:spPr bwMode="auto">
          <a:xfrm>
            <a:off x="5587655" y="2411225"/>
            <a:ext cx="1426885" cy="593805"/>
          </a:xfrm>
          <a:prstGeom prst="wedgeRectCallout">
            <a:avLst>
              <a:gd name="adj1" fmla="val -49906"/>
              <a:gd name="adj2" fmla="val -74209"/>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Facets</a:t>
            </a:r>
          </a:p>
        </p:txBody>
      </p:sp>
      <p:sp>
        <p:nvSpPr>
          <p:cNvPr id="6" name="Rectangular Callout 5"/>
          <p:cNvSpPr/>
          <p:nvPr/>
        </p:nvSpPr>
        <p:spPr bwMode="auto">
          <a:xfrm>
            <a:off x="8026497" y="5668715"/>
            <a:ext cx="1390962" cy="593805"/>
          </a:xfrm>
          <a:prstGeom prst="wedgeRectCallout">
            <a:avLst>
              <a:gd name="adj1" fmla="val -73764"/>
              <a:gd name="adj2" fmla="val -85408"/>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Tuning</a:t>
            </a:r>
          </a:p>
        </p:txBody>
      </p:sp>
      <p:sp>
        <p:nvSpPr>
          <p:cNvPr id="7" name="Rectangular Callout 5"/>
          <p:cNvSpPr/>
          <p:nvPr/>
        </p:nvSpPr>
        <p:spPr bwMode="auto">
          <a:xfrm>
            <a:off x="8053660" y="6331620"/>
            <a:ext cx="2830611" cy="593805"/>
          </a:xfrm>
          <a:prstGeom prst="wedgeRectCallout">
            <a:avLst>
              <a:gd name="adj1" fmla="val -70509"/>
              <a:gd name="adj2" fmla="val -21366"/>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Recommendations</a:t>
            </a:r>
          </a:p>
        </p:txBody>
      </p:sp>
    </p:spTree>
    <p:extLst>
      <p:ext uri="{BB962C8B-B14F-4D97-AF65-F5344CB8AC3E}">
        <p14:creationId xmlns:p14="http://schemas.microsoft.com/office/powerpoint/2010/main" val="195779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437978" y="290991"/>
            <a:ext cx="9560518" cy="6412542"/>
          </a:xfrm>
          <a:prstGeom prst="rect">
            <a:avLst/>
          </a:prstGeom>
        </p:spPr>
      </p:pic>
      <p:sp>
        <p:nvSpPr>
          <p:cNvPr id="5" name="Rectangular Callout 2"/>
          <p:cNvSpPr/>
          <p:nvPr/>
        </p:nvSpPr>
        <p:spPr bwMode="auto">
          <a:xfrm>
            <a:off x="5587654" y="2411225"/>
            <a:ext cx="2589352" cy="593805"/>
          </a:xfrm>
          <a:prstGeom prst="wedgeRectCallout">
            <a:avLst>
              <a:gd name="adj1" fmla="val -116740"/>
              <a:gd name="adj2" fmla="val -123003"/>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Spelling Mistakes</a:t>
            </a:r>
          </a:p>
        </p:txBody>
      </p:sp>
    </p:spTree>
    <p:extLst>
      <p:ext uri="{BB962C8B-B14F-4D97-AF65-F5344CB8AC3E}">
        <p14:creationId xmlns:p14="http://schemas.microsoft.com/office/powerpoint/2010/main" val="2005777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Typical Workflow</a:t>
            </a:r>
          </a:p>
        </p:txBody>
      </p:sp>
      <p:sp>
        <p:nvSpPr>
          <p:cNvPr id="4" name="Rectangle 3"/>
          <p:cNvSpPr/>
          <p:nvPr/>
        </p:nvSpPr>
        <p:spPr bwMode="auto">
          <a:xfrm>
            <a:off x="276327" y="2742407"/>
            <a:ext cx="2697506" cy="15319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Provision service</a:t>
            </a:r>
          </a:p>
        </p:txBody>
      </p:sp>
      <p:sp>
        <p:nvSpPr>
          <p:cNvPr id="5" name="Rectangle 4"/>
          <p:cNvSpPr/>
          <p:nvPr/>
        </p:nvSpPr>
        <p:spPr bwMode="auto">
          <a:xfrm>
            <a:off x="3206950" y="2742407"/>
            <a:ext cx="2697506" cy="15319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Create index</a:t>
            </a:r>
          </a:p>
        </p:txBody>
      </p:sp>
      <p:sp>
        <p:nvSpPr>
          <p:cNvPr id="6" name="Rectangle 5"/>
          <p:cNvSpPr/>
          <p:nvPr/>
        </p:nvSpPr>
        <p:spPr bwMode="auto">
          <a:xfrm>
            <a:off x="6137574" y="2742407"/>
            <a:ext cx="2697506" cy="15319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Index data</a:t>
            </a:r>
          </a:p>
        </p:txBody>
      </p:sp>
      <p:sp>
        <p:nvSpPr>
          <p:cNvPr id="7" name="Rectangle 6"/>
          <p:cNvSpPr/>
          <p:nvPr/>
        </p:nvSpPr>
        <p:spPr bwMode="auto">
          <a:xfrm>
            <a:off x="9068197" y="2742407"/>
            <a:ext cx="2697506" cy="15319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defTabSz="950846" fontAlgn="base">
              <a:lnSpc>
                <a:spcPct val="90000"/>
              </a:lnSpc>
              <a:spcBef>
                <a:spcPct val="0"/>
              </a:spcBef>
              <a:spcAft>
                <a:spcPct val="0"/>
              </a:spcAft>
            </a:pPr>
            <a:r>
              <a:rPr lang="en-US" sz="2448"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Search</a:t>
            </a:r>
          </a:p>
        </p:txBody>
      </p:sp>
      <p:sp>
        <p:nvSpPr>
          <p:cNvPr id="11" name="Right Arrow 10"/>
          <p:cNvSpPr/>
          <p:nvPr/>
        </p:nvSpPr>
        <p:spPr bwMode="auto">
          <a:xfrm>
            <a:off x="2890577" y="3175340"/>
            <a:ext cx="399629" cy="666050"/>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2" name="Right Arrow 11"/>
          <p:cNvSpPr/>
          <p:nvPr/>
        </p:nvSpPr>
        <p:spPr bwMode="auto">
          <a:xfrm>
            <a:off x="5812692" y="3175340"/>
            <a:ext cx="399629" cy="666050"/>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13" name="Right Arrow 12"/>
          <p:cNvSpPr/>
          <p:nvPr/>
        </p:nvSpPr>
        <p:spPr bwMode="auto">
          <a:xfrm>
            <a:off x="8782169" y="3175340"/>
            <a:ext cx="399629" cy="666050"/>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1545152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27859" y="1173492"/>
            <a:ext cx="2895190" cy="4647541"/>
            <a:chOff x="4846637" y="1058862"/>
            <a:chExt cx="2895600" cy="4648200"/>
          </a:xfrm>
          <a:solidFill>
            <a:schemeClr val="accent1"/>
          </a:solidFill>
        </p:grpSpPr>
        <p:sp>
          <p:nvSpPr>
            <p:cNvPr id="19" name="Rectangle 18"/>
            <p:cNvSpPr/>
            <p:nvPr/>
          </p:nvSpPr>
          <p:spPr bwMode="auto">
            <a:xfrm>
              <a:off x="4846637" y="1058862"/>
              <a:ext cx="2895600" cy="9906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Provision service</a:t>
              </a:r>
            </a:p>
          </p:txBody>
        </p:sp>
        <p:sp>
          <p:nvSpPr>
            <p:cNvPr id="20" name="Rectangle 19"/>
            <p:cNvSpPr/>
            <p:nvPr/>
          </p:nvSpPr>
          <p:spPr bwMode="auto">
            <a:xfrm>
              <a:off x="4846637" y="22780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Create index</a:t>
              </a:r>
            </a:p>
          </p:txBody>
        </p:sp>
        <p:sp>
          <p:nvSpPr>
            <p:cNvPr id="21" name="Rectangle 20"/>
            <p:cNvSpPr/>
            <p:nvPr/>
          </p:nvSpPr>
          <p:spPr bwMode="auto">
            <a:xfrm>
              <a:off x="4846637" y="34972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Index data</a:t>
              </a:r>
            </a:p>
          </p:txBody>
        </p:sp>
        <p:sp>
          <p:nvSpPr>
            <p:cNvPr id="23" name="Rectangle 22"/>
            <p:cNvSpPr/>
            <p:nvPr/>
          </p:nvSpPr>
          <p:spPr bwMode="auto">
            <a:xfrm>
              <a:off x="4846637" y="47164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Search</a:t>
              </a:r>
            </a:p>
          </p:txBody>
        </p:sp>
        <p:sp>
          <p:nvSpPr>
            <p:cNvPr id="24" name="Isosceles Triangle 23"/>
            <p:cNvSpPr/>
            <p:nvPr/>
          </p:nvSpPr>
          <p:spPr bwMode="auto">
            <a:xfrm flipV="1">
              <a:off x="6073457" y="19732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5" name="Isosceles Triangle 24"/>
            <p:cNvSpPr/>
            <p:nvPr/>
          </p:nvSpPr>
          <p:spPr bwMode="auto">
            <a:xfrm flipV="1">
              <a:off x="6073457" y="31924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6" name="Isosceles Triangle 25"/>
            <p:cNvSpPr/>
            <p:nvPr/>
          </p:nvSpPr>
          <p:spPr bwMode="auto">
            <a:xfrm flipV="1">
              <a:off x="6073457" y="44116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10" name="Text Placeholder 1"/>
          <p:cNvSpPr txBox="1">
            <a:spLocks/>
          </p:cNvSpPr>
          <p:nvPr/>
        </p:nvSpPr>
        <p:spPr>
          <a:xfrm>
            <a:off x="4846833" y="525886"/>
            <a:ext cx="7466540" cy="59427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Segoe UI Light" panose="020B0502040204020203" pitchFamily="34" charset="0"/>
                <a:cs typeface="Segoe UI Light" panose="020B0502040204020203" pitchFamily="34" charset="0"/>
              </a:rPr>
              <a:t>“Search service”</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Scope for capacity</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Bound to a region</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Has keys, indexes, indexers, data sources</a:t>
            </a:r>
          </a:p>
          <a:p>
            <a:pPr marL="812644" lvl="1" indent="-571390">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Provisioning</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Azure Portal</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Azure resource management API</a:t>
            </a:r>
          </a:p>
          <a:p>
            <a:pPr marL="812644" lvl="1" indent="-571390">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Elastic scale</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Capacity can be changed dynamically</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Replicas ~ more QPS, HA</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Partitions ~ more documents, write throughput</a:t>
            </a:r>
          </a:p>
        </p:txBody>
      </p:sp>
    </p:spTree>
    <p:extLst>
      <p:ext uri="{BB962C8B-B14F-4D97-AF65-F5344CB8AC3E}">
        <p14:creationId xmlns:p14="http://schemas.microsoft.com/office/powerpoint/2010/main" val="440620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Intelligent Apps</a:t>
            </a:r>
            <a:br>
              <a:rPr lang="en-US" dirty="0"/>
            </a:br>
            <a:r>
              <a:rPr lang="en-US" dirty="0"/>
              <a:t>Using Cognitive Services</a:t>
            </a:r>
          </a:p>
        </p:txBody>
      </p:sp>
      <p:sp>
        <p:nvSpPr>
          <p:cNvPr id="5" name="Text Placeholder 4"/>
          <p:cNvSpPr>
            <a:spLocks noGrp="1"/>
          </p:cNvSpPr>
          <p:nvPr>
            <p:ph type="body" sz="quarter" idx="12"/>
          </p:nvPr>
        </p:nvSpPr>
        <p:spPr/>
        <p:txBody>
          <a:bodyPr/>
          <a:lstStyle/>
          <a:p>
            <a:r>
              <a:rPr lang="en-US" dirty="0"/>
              <a:t>Michael Lanzetta</a:t>
            </a:r>
          </a:p>
          <a:p>
            <a:r>
              <a:rPr lang="en-US" dirty="0"/>
              <a:t>Principal SDE</a:t>
            </a:r>
          </a:p>
        </p:txBody>
      </p:sp>
    </p:spTree>
    <p:extLst>
      <p:ext uri="{BB962C8B-B14F-4D97-AF65-F5344CB8AC3E}">
        <p14:creationId xmlns:p14="http://schemas.microsoft.com/office/powerpoint/2010/main" val="100573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27859" y="1173492"/>
            <a:ext cx="2895190" cy="4647541"/>
            <a:chOff x="4846637" y="1058862"/>
            <a:chExt cx="2895600" cy="4648200"/>
          </a:xfrm>
          <a:solidFill>
            <a:schemeClr val="accent1"/>
          </a:solidFill>
        </p:grpSpPr>
        <p:sp>
          <p:nvSpPr>
            <p:cNvPr id="19" name="Rectangle 18"/>
            <p:cNvSpPr/>
            <p:nvPr/>
          </p:nvSpPr>
          <p:spPr bwMode="auto">
            <a:xfrm>
              <a:off x="4846637" y="10588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Provision service</a:t>
              </a:r>
            </a:p>
          </p:txBody>
        </p:sp>
        <p:sp>
          <p:nvSpPr>
            <p:cNvPr id="20" name="Rectangle 19"/>
            <p:cNvSpPr/>
            <p:nvPr/>
          </p:nvSpPr>
          <p:spPr bwMode="auto">
            <a:xfrm>
              <a:off x="4846637" y="2278062"/>
              <a:ext cx="2895600" cy="9906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Create index</a:t>
              </a:r>
            </a:p>
          </p:txBody>
        </p:sp>
        <p:sp>
          <p:nvSpPr>
            <p:cNvPr id="21" name="Rectangle 20"/>
            <p:cNvSpPr/>
            <p:nvPr/>
          </p:nvSpPr>
          <p:spPr bwMode="auto">
            <a:xfrm>
              <a:off x="4846637" y="34972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Index data</a:t>
              </a:r>
            </a:p>
          </p:txBody>
        </p:sp>
        <p:sp>
          <p:nvSpPr>
            <p:cNvPr id="23" name="Rectangle 22"/>
            <p:cNvSpPr/>
            <p:nvPr/>
          </p:nvSpPr>
          <p:spPr bwMode="auto">
            <a:xfrm>
              <a:off x="4846637" y="47164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Search</a:t>
              </a:r>
            </a:p>
          </p:txBody>
        </p:sp>
        <p:sp>
          <p:nvSpPr>
            <p:cNvPr id="24" name="Isosceles Triangle 23"/>
            <p:cNvSpPr/>
            <p:nvPr/>
          </p:nvSpPr>
          <p:spPr bwMode="auto">
            <a:xfrm flipV="1">
              <a:off x="6073457" y="19732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5" name="Isosceles Triangle 24"/>
            <p:cNvSpPr/>
            <p:nvPr/>
          </p:nvSpPr>
          <p:spPr bwMode="auto">
            <a:xfrm flipV="1">
              <a:off x="6073457" y="31924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6" name="Isosceles Triangle 25"/>
            <p:cNvSpPr/>
            <p:nvPr/>
          </p:nvSpPr>
          <p:spPr bwMode="auto">
            <a:xfrm flipV="1">
              <a:off x="6073457" y="44116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10" name="Text Placeholder 1"/>
          <p:cNvSpPr txBox="1">
            <a:spLocks/>
          </p:cNvSpPr>
          <p:nvPr/>
        </p:nvSpPr>
        <p:spPr>
          <a:xfrm>
            <a:off x="4846833" y="525886"/>
            <a:ext cx="7314165" cy="59427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Segoe UI Light" panose="020B0502040204020203" pitchFamily="34" charset="0"/>
                <a:cs typeface="Segoe UI Light" panose="020B0502040204020203" pitchFamily="34" charset="0"/>
              </a:rPr>
              <a:t>“Index”</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Container for data, think “table”</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Has schema, CORS options, search options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Create in portal or during app initialization</a:t>
            </a:r>
          </a:p>
          <a:p>
            <a:pPr marL="812644" lvl="1" indent="-571390">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Typical schema</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Fields definition: name, type, key</a:t>
            </a:r>
          </a:p>
          <a:p>
            <a:pPr marL="812644" lvl="1" indent="-571390">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Search specifics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Field attributes – searchable, </a:t>
            </a:r>
            <a:r>
              <a:rPr lang="en-US" dirty="0" err="1">
                <a:latin typeface="Segoe UI Light" panose="020B0502040204020203" pitchFamily="34" charset="0"/>
                <a:cs typeface="Segoe UI Light" panose="020B0502040204020203" pitchFamily="34" charset="0"/>
              </a:rPr>
              <a:t>facetable</a:t>
            </a:r>
            <a:r>
              <a:rPr lang="en-US" dirty="0">
                <a:latin typeface="Segoe UI Light" panose="020B0502040204020203" pitchFamily="34" charset="0"/>
                <a:cs typeface="Segoe UI Light" panose="020B0502040204020203" pitchFamily="34" charset="0"/>
              </a:rPr>
              <a:t>, etc.</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Linguistics and analysis</a:t>
            </a:r>
          </a:p>
          <a:p>
            <a:pPr lvl="1">
              <a:buFont typeface="Wingdings" panose="05000000000000000000" pitchFamily="2" charset="2"/>
              <a:buChar char="§"/>
            </a:pPr>
            <a:r>
              <a:rPr lang="en-US" dirty="0" err="1">
                <a:latin typeface="Segoe UI Light" panose="020B0502040204020203" pitchFamily="34" charset="0"/>
                <a:cs typeface="Segoe UI Light" panose="020B0502040204020203" pitchFamily="34" charset="0"/>
              </a:rPr>
              <a:t>Suggesters</a:t>
            </a:r>
            <a:r>
              <a:rPr lang="en-US" dirty="0">
                <a:latin typeface="Segoe UI Light" panose="020B0502040204020203" pitchFamily="34" charset="0"/>
                <a:cs typeface="Segoe UI Light" panose="020B0502040204020203" pitchFamily="34" charset="0"/>
              </a:rPr>
              <a:t> for auto-complete</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Scoring profiles for ranking tuning</a:t>
            </a:r>
          </a:p>
          <a:p>
            <a:pPr marL="241253" lvl="1" indent="0">
              <a:buNone/>
            </a:pP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96564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27859" y="1173492"/>
            <a:ext cx="2895190" cy="4647541"/>
            <a:chOff x="4846637" y="1058862"/>
            <a:chExt cx="2895600" cy="4648200"/>
          </a:xfrm>
          <a:solidFill>
            <a:schemeClr val="accent1"/>
          </a:solidFill>
        </p:grpSpPr>
        <p:sp>
          <p:nvSpPr>
            <p:cNvPr id="19" name="Rectangle 18"/>
            <p:cNvSpPr/>
            <p:nvPr/>
          </p:nvSpPr>
          <p:spPr bwMode="auto">
            <a:xfrm>
              <a:off x="4846637" y="10588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Provision service</a:t>
              </a:r>
            </a:p>
          </p:txBody>
        </p:sp>
        <p:sp>
          <p:nvSpPr>
            <p:cNvPr id="20" name="Rectangle 19"/>
            <p:cNvSpPr/>
            <p:nvPr/>
          </p:nvSpPr>
          <p:spPr bwMode="auto">
            <a:xfrm>
              <a:off x="4846637" y="22780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Create index</a:t>
              </a:r>
            </a:p>
          </p:txBody>
        </p:sp>
        <p:sp>
          <p:nvSpPr>
            <p:cNvPr id="21" name="Rectangle 20"/>
            <p:cNvSpPr/>
            <p:nvPr/>
          </p:nvSpPr>
          <p:spPr bwMode="auto">
            <a:xfrm>
              <a:off x="4846637" y="3497262"/>
              <a:ext cx="2895600" cy="9906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Index data</a:t>
              </a:r>
            </a:p>
          </p:txBody>
        </p:sp>
        <p:sp>
          <p:nvSpPr>
            <p:cNvPr id="23" name="Rectangle 22"/>
            <p:cNvSpPr/>
            <p:nvPr/>
          </p:nvSpPr>
          <p:spPr bwMode="auto">
            <a:xfrm>
              <a:off x="4846637" y="47164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Search</a:t>
              </a:r>
            </a:p>
          </p:txBody>
        </p:sp>
        <p:sp>
          <p:nvSpPr>
            <p:cNvPr id="24" name="Isosceles Triangle 23"/>
            <p:cNvSpPr/>
            <p:nvPr/>
          </p:nvSpPr>
          <p:spPr bwMode="auto">
            <a:xfrm flipV="1">
              <a:off x="6073457" y="19732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5" name="Isosceles Triangle 24"/>
            <p:cNvSpPr/>
            <p:nvPr/>
          </p:nvSpPr>
          <p:spPr bwMode="auto">
            <a:xfrm flipV="1">
              <a:off x="6073457" y="31924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6" name="Isosceles Triangle 25"/>
            <p:cNvSpPr/>
            <p:nvPr/>
          </p:nvSpPr>
          <p:spPr bwMode="auto">
            <a:xfrm flipV="1">
              <a:off x="6073457" y="44116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10" name="Text Placeholder 1"/>
          <p:cNvSpPr txBox="1">
            <a:spLocks/>
          </p:cNvSpPr>
          <p:nvPr/>
        </p:nvSpPr>
        <p:spPr>
          <a:xfrm>
            <a:off x="4846833" y="525886"/>
            <a:ext cx="7314165" cy="5942755"/>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Segoe UI Light" panose="020B0502040204020203" pitchFamily="34" charset="0"/>
                <a:cs typeface="Segoe UI Light" panose="020B0502040204020203" pitchFamily="34" charset="0"/>
              </a:rPr>
              <a:t>Push - using indexing API</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POST to /indexes/&lt;name&gt;/docs/index</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Up to 1000 actions per batch</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Actions can be upload, merge, delete, etc.</a:t>
            </a:r>
          </a:p>
          <a:p>
            <a:pPr marL="812644" lvl="1" indent="-571390">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Pull - using indexers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Azure SQL DB, </a:t>
            </a:r>
            <a:r>
              <a:rPr lang="en-US" dirty="0" err="1">
                <a:latin typeface="Segoe UI Light" panose="020B0502040204020203" pitchFamily="34" charset="0"/>
                <a:cs typeface="Segoe UI Light" panose="020B0502040204020203" pitchFamily="34" charset="0"/>
              </a:rPr>
              <a:t>DocumentDB</a:t>
            </a:r>
            <a:r>
              <a:rPr lang="en-US" dirty="0">
                <a:latin typeface="Segoe UI Light" panose="020B0502040204020203" pitchFamily="34" charset="0"/>
                <a:cs typeface="Segoe UI Light" panose="020B0502040204020203" pitchFamily="34" charset="0"/>
              </a:rPr>
              <a:t>, Blob and Tables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Change detection, deletion markers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Point it at the data source, define policy, done</a:t>
            </a:r>
          </a:p>
        </p:txBody>
      </p:sp>
    </p:spTree>
    <p:extLst>
      <p:ext uri="{BB962C8B-B14F-4D97-AF65-F5344CB8AC3E}">
        <p14:creationId xmlns:p14="http://schemas.microsoft.com/office/powerpoint/2010/main" val="736880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427859" y="1173492"/>
            <a:ext cx="2895190" cy="4647541"/>
            <a:chOff x="4846637" y="1058862"/>
            <a:chExt cx="2895600" cy="4648200"/>
          </a:xfrm>
          <a:solidFill>
            <a:schemeClr val="accent1"/>
          </a:solidFill>
        </p:grpSpPr>
        <p:sp>
          <p:nvSpPr>
            <p:cNvPr id="19" name="Rectangle 18"/>
            <p:cNvSpPr/>
            <p:nvPr/>
          </p:nvSpPr>
          <p:spPr bwMode="auto">
            <a:xfrm>
              <a:off x="4846637" y="10588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Provision service</a:t>
              </a:r>
            </a:p>
          </p:txBody>
        </p:sp>
        <p:sp>
          <p:nvSpPr>
            <p:cNvPr id="20" name="Rectangle 19"/>
            <p:cNvSpPr/>
            <p:nvPr/>
          </p:nvSpPr>
          <p:spPr bwMode="auto">
            <a:xfrm>
              <a:off x="4846637" y="22780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Create index</a:t>
              </a:r>
            </a:p>
          </p:txBody>
        </p:sp>
        <p:sp>
          <p:nvSpPr>
            <p:cNvPr id="21" name="Rectangle 20"/>
            <p:cNvSpPr/>
            <p:nvPr/>
          </p:nvSpPr>
          <p:spPr bwMode="auto">
            <a:xfrm>
              <a:off x="4846637" y="3497262"/>
              <a:ext cx="2895600" cy="990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Index data</a:t>
              </a:r>
            </a:p>
          </p:txBody>
        </p:sp>
        <p:sp>
          <p:nvSpPr>
            <p:cNvPr id="23" name="Rectangle 22"/>
            <p:cNvSpPr/>
            <p:nvPr/>
          </p:nvSpPr>
          <p:spPr bwMode="auto">
            <a:xfrm>
              <a:off x="4846637" y="4716462"/>
              <a:ext cx="2895600" cy="99060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t" anchorCtr="0"/>
            <a:lstStyle/>
            <a:p>
              <a:pPr defTabSz="932227"/>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Search</a:t>
              </a:r>
            </a:p>
          </p:txBody>
        </p:sp>
        <p:sp>
          <p:nvSpPr>
            <p:cNvPr id="24" name="Isosceles Triangle 23"/>
            <p:cNvSpPr/>
            <p:nvPr/>
          </p:nvSpPr>
          <p:spPr bwMode="auto">
            <a:xfrm flipV="1">
              <a:off x="6073457" y="19732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5" name="Isosceles Triangle 24"/>
            <p:cNvSpPr/>
            <p:nvPr/>
          </p:nvSpPr>
          <p:spPr bwMode="auto">
            <a:xfrm flipV="1">
              <a:off x="6073457" y="31924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26" name="Isosceles Triangle 25"/>
            <p:cNvSpPr/>
            <p:nvPr/>
          </p:nvSpPr>
          <p:spPr bwMode="auto">
            <a:xfrm flipV="1">
              <a:off x="6073457" y="4411662"/>
              <a:ext cx="441960" cy="38100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grpSp>
      <p:sp>
        <p:nvSpPr>
          <p:cNvPr id="13" name="Text Placeholder 1"/>
          <p:cNvSpPr txBox="1">
            <a:spLocks/>
          </p:cNvSpPr>
          <p:nvPr/>
        </p:nvSpPr>
        <p:spPr>
          <a:xfrm>
            <a:off x="4846833" y="525886"/>
            <a:ext cx="7314165" cy="594275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Segoe UI Light" panose="020B0502040204020203" pitchFamily="34" charset="0"/>
                <a:cs typeface="Segoe UI Light" panose="020B0502040204020203" pitchFamily="34" charset="0"/>
              </a:rPr>
              <a:t>Search + typical data operations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Simple search options, + - * () “”</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Filter, sort, project, page over results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Spelling mistakes, phonetic and </a:t>
            </a:r>
            <a:r>
              <a:rPr lang="en-US" dirty="0" err="1">
                <a:latin typeface="Segoe UI Light" panose="020B0502040204020203" pitchFamily="34" charset="0"/>
                <a:cs typeface="Segoe UI Light" panose="020B0502040204020203" pitchFamily="34" charset="0"/>
              </a:rPr>
              <a:t>RegEx</a:t>
            </a:r>
            <a:endParaRPr lang="en-US" dirty="0">
              <a:latin typeface="Segoe UI Light" panose="020B0502040204020203" pitchFamily="34" charset="0"/>
              <a:cs typeface="Segoe UI Light" panose="020B0502040204020203" pitchFamily="34" charset="0"/>
            </a:endParaRP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Options work with search and suggest</a:t>
            </a:r>
          </a:p>
          <a:p>
            <a:pPr marL="241253" lvl="1" indent="0">
              <a:buNone/>
            </a:pPr>
            <a:endParaRPr lang="en-US"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Search from client or server</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Use query keys when searching from clients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CORS allows direct calls from browsers</a:t>
            </a:r>
          </a:p>
          <a:p>
            <a:pPr marL="812644" lvl="1" indent="-571390">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Render from search results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Include necessary non-searchable data</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E.g. URLs for pictures, keys to main content</a:t>
            </a:r>
          </a:p>
        </p:txBody>
      </p:sp>
    </p:spTree>
    <p:extLst>
      <p:ext uri="{BB962C8B-B14F-4D97-AF65-F5344CB8AC3E}">
        <p14:creationId xmlns:p14="http://schemas.microsoft.com/office/powerpoint/2010/main" val="3509251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solidFill>
            <a:schemeClr val="accent1"/>
          </a:solidFill>
        </p:spPr>
        <p:txBody>
          <a:bodyPr/>
          <a:lstStyle/>
          <a:p>
            <a:r>
              <a:rPr lang="en-US" dirty="0">
                <a:latin typeface="Segoe UI Light" panose="020B0502040204020203" pitchFamily="34" charset="0"/>
                <a:cs typeface="Segoe UI Light" panose="020B0502040204020203" pitchFamily="34" charset="0"/>
              </a:rPr>
              <a:t>Linguistics</a:t>
            </a:r>
          </a:p>
        </p:txBody>
      </p:sp>
      <p:sp>
        <p:nvSpPr>
          <p:cNvPr id="5" name="Text Placeholder 1"/>
          <p:cNvSpPr txBox="1">
            <a:spLocks/>
          </p:cNvSpPr>
          <p:nvPr/>
        </p:nvSpPr>
        <p:spPr>
          <a:xfrm>
            <a:off x="4846833" y="525886"/>
            <a:ext cx="7314165" cy="5942755"/>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Segoe UI Light" panose="020B0502040204020203" pitchFamily="34" charset="0"/>
                <a:cs typeface="Segoe UI Light" panose="020B0502040204020203" pitchFamily="34" charset="0"/>
              </a:rPr>
              <a:t>Linguistics are key in search</a:t>
            </a:r>
          </a:p>
          <a:p>
            <a:pPr marL="0" indent="0">
              <a:buNone/>
            </a:pPr>
            <a:endParaRPr lang="en-US" sz="3999"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Support for 56 languages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Word breaking, stop words, inflections</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sz="3999" dirty="0" err="1">
                <a:latin typeface="Segoe UI Light" panose="020B0502040204020203" pitchFamily="34" charset="0"/>
                <a:cs typeface="Segoe UI Light" panose="020B0502040204020203" pitchFamily="34" charset="0"/>
              </a:rPr>
              <a:t>Lucene</a:t>
            </a:r>
            <a:r>
              <a:rPr lang="en-US" sz="3999" dirty="0">
                <a:latin typeface="Segoe UI Light" panose="020B0502040204020203" pitchFamily="34" charset="0"/>
                <a:cs typeface="Segoe UI Light" panose="020B0502040204020203" pitchFamily="34" charset="0"/>
              </a:rPr>
              <a:t> analyzers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Well-known analyzer stack</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Stemming</a:t>
            </a:r>
          </a:p>
          <a:p>
            <a:pPr lvl="1">
              <a:buFont typeface="Wingdings" panose="05000000000000000000" pitchFamily="2" charset="2"/>
              <a:buChar char="§"/>
            </a:pPr>
            <a:endParaRPr lang="en-US"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Microsoft analyzers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Same NLP stack used by parts of Office, Bing</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Deep understanding of languages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Lemmatization in many languages</a:t>
            </a:r>
          </a:p>
        </p:txBody>
      </p:sp>
    </p:spTree>
    <p:extLst>
      <p:ext uri="{BB962C8B-B14F-4D97-AF65-F5344CB8AC3E}">
        <p14:creationId xmlns:p14="http://schemas.microsoft.com/office/powerpoint/2010/main" val="339273702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solidFill>
            <a:schemeClr val="accent1"/>
          </a:solidFill>
        </p:spPr>
        <p:txBody>
          <a:bodyPr/>
          <a:lstStyle/>
          <a:p>
            <a:r>
              <a:rPr lang="en-US" dirty="0">
                <a:latin typeface="Segoe UI Light" panose="020B0502040204020203" pitchFamily="34" charset="0"/>
                <a:cs typeface="Segoe UI Light" panose="020B0502040204020203" pitchFamily="34" charset="0"/>
              </a:rPr>
              <a:t>Custom relevance</a:t>
            </a:r>
          </a:p>
        </p:txBody>
      </p:sp>
      <p:sp>
        <p:nvSpPr>
          <p:cNvPr id="5" name="Text Placeholder 1"/>
          <p:cNvSpPr txBox="1">
            <a:spLocks/>
          </p:cNvSpPr>
          <p:nvPr/>
        </p:nvSpPr>
        <p:spPr>
          <a:xfrm>
            <a:off x="4846833" y="525886"/>
            <a:ext cx="7314165" cy="5942755"/>
          </a:xfrm>
          <a:prstGeom prst="rect">
            <a:avLst/>
          </a:prstGeom>
        </p:spPr>
        <p:txBody>
          <a:bodyPr anchor="ct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999" dirty="0">
                <a:latin typeface="Segoe UI Light" panose="020B0502040204020203" pitchFamily="34" charset="0"/>
                <a:cs typeface="Segoe UI Light" panose="020B0502040204020203" pitchFamily="34" charset="0"/>
              </a:rPr>
              <a:t>Scoring profiles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Field weights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Scoring functions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magnitude, freshness, distance, tags</a:t>
            </a:r>
          </a:p>
          <a:p>
            <a:pPr lvl="1"/>
            <a:endParaRPr lang="en-US" dirty="0">
              <a:latin typeface="Segoe UI Light" panose="020B0502040204020203" pitchFamily="34" charset="0"/>
              <a:cs typeface="Segoe UI Light" panose="020B0502040204020203" pitchFamily="34" charset="0"/>
            </a:endParaRPr>
          </a:p>
          <a:p>
            <a:pPr marL="0" indent="0">
              <a:buNone/>
            </a:pPr>
            <a:r>
              <a:rPr lang="en-US" sz="3999" dirty="0">
                <a:latin typeface="Segoe UI Light" panose="020B0502040204020203" pitchFamily="34" charset="0"/>
                <a:cs typeface="Segoe UI Light" panose="020B0502040204020203" pitchFamily="34" charset="0"/>
              </a:rPr>
              <a:t>3 main patterns</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Known data directly available in the index</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Personalization using tag boosting</a:t>
            </a:r>
          </a:p>
          <a:p>
            <a:pPr lvl="1">
              <a:buFont typeface="Wingdings" panose="05000000000000000000" pitchFamily="2" charset="2"/>
              <a:buChar char="§"/>
            </a:pPr>
            <a:r>
              <a:rPr lang="en-US" dirty="0">
                <a:latin typeface="Segoe UI Light" panose="020B0502040204020203" pitchFamily="34" charset="0"/>
                <a:cs typeface="Segoe UI Light" panose="020B0502040204020203" pitchFamily="34" charset="0"/>
              </a:rPr>
              <a:t>Analytics, compute externally and push to the index</a:t>
            </a:r>
          </a:p>
        </p:txBody>
      </p:sp>
    </p:spTree>
    <p:extLst>
      <p:ext uri="{BB962C8B-B14F-4D97-AF65-F5344CB8AC3E}">
        <p14:creationId xmlns:p14="http://schemas.microsoft.com/office/powerpoint/2010/main" val="383767273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4" y="264963"/>
            <a:ext cx="8584670" cy="1097302"/>
          </a:xfrm>
        </p:spPr>
        <p:txBody>
          <a:bodyPr vert="horz" wrap="square" lIns="149217" tIns="93260" rIns="149217" bIns="93260" rtlCol="0" anchor="ctr">
            <a:noAutofit/>
          </a:bodyPr>
          <a:lstStyle/>
          <a:p>
            <a:r>
              <a:rPr lang="en-US" sz="4488" dirty="0">
                <a:latin typeface="Segoe UI Light" panose="020B0502040204020203" pitchFamily="34" charset="0"/>
                <a:cs typeface="Segoe UI Light" panose="020B0502040204020203" pitchFamily="34" charset="0"/>
              </a:rPr>
              <a:t>Synonyms (Preview)</a:t>
            </a:r>
          </a:p>
        </p:txBody>
      </p:sp>
      <p:sp>
        <p:nvSpPr>
          <p:cNvPr id="3" name="Text Placeholder 2"/>
          <p:cNvSpPr>
            <a:spLocks noGrp="1"/>
          </p:cNvSpPr>
          <p:nvPr>
            <p:ph type="body" sz="quarter" idx="4294967295"/>
          </p:nvPr>
        </p:nvSpPr>
        <p:spPr>
          <a:xfrm>
            <a:off x="276327" y="1779450"/>
            <a:ext cx="8036495" cy="4708732"/>
          </a:xfrm>
        </p:spPr>
        <p:txBody>
          <a:bodyPr>
            <a:normAutofit fontScale="77500" lnSpcReduction="20000"/>
          </a:bodyPr>
          <a:lstStyle/>
          <a:p>
            <a:r>
              <a:rPr lang="en-US" dirty="0"/>
              <a:t>Associate equivalent terms that implicitly expand the scope of a query, without user having to actually provide terms.  For example:</a:t>
            </a:r>
          </a:p>
          <a:p>
            <a:pPr lvl="1"/>
            <a:r>
              <a:rPr lang="en-US" dirty="0"/>
              <a:t>"dog" can be associated with “canine” &amp; “puppy”</a:t>
            </a:r>
          </a:p>
          <a:p>
            <a:r>
              <a:rPr lang="en-US" dirty="0"/>
              <a:t>Synonyms are currently in preview, exclusive to the Service REST API (</a:t>
            </a:r>
            <a:r>
              <a:rPr lang="en-US" dirty="0" err="1"/>
              <a:t>api</a:t>
            </a:r>
            <a:r>
              <a:rPr lang="en-US" dirty="0"/>
              <a:t>-version=2015-20-28-preview)</a:t>
            </a:r>
          </a:p>
          <a:p>
            <a:r>
              <a:rPr lang="en-US" dirty="0"/>
              <a:t>Word mappings is defined in a “</a:t>
            </a:r>
            <a:r>
              <a:rPr lang="en-US" b="1" dirty="0"/>
              <a:t>synonym map</a:t>
            </a:r>
            <a:r>
              <a:rPr lang="en-US" dirty="0"/>
              <a:t>” and is linked to one or more Index fields using </a:t>
            </a:r>
            <a:r>
              <a:rPr lang="en-US" b="1" dirty="0" err="1"/>
              <a:t>synonymMaps</a:t>
            </a:r>
            <a:r>
              <a:rPr lang="en-US" dirty="0"/>
              <a:t> in the field definition</a:t>
            </a:r>
          </a:p>
          <a:p>
            <a:r>
              <a:rPr lang="en-US" dirty="0"/>
              <a:t>Synonyms can be updated as needed</a:t>
            </a:r>
          </a:p>
          <a:p>
            <a:r>
              <a:rPr lang="en-US" dirty="0"/>
              <a:t>Ties in well with Search Traffic Analytics (Searches with 0 Results)</a:t>
            </a:r>
          </a:p>
          <a:p>
            <a:pPr marL="0" indent="0">
              <a:buNone/>
            </a:pPr>
            <a:endParaRPr lang="en-US" sz="4080" dirty="0">
              <a:latin typeface="Segoe UI Light" panose="020B0502040204020203" pitchFamily="34" charset="0"/>
              <a:cs typeface="Segoe UI Light" panose="020B0502040204020203" pitchFamily="34" charset="0"/>
            </a:endParaRPr>
          </a:p>
          <a:p>
            <a:pPr marL="0" indent="0">
              <a:buNone/>
            </a:pPr>
            <a:endParaRPr lang="en-US" sz="4080" dirty="0">
              <a:latin typeface="Segoe UI Light" panose="020B0502040204020203" pitchFamily="34" charset="0"/>
              <a:cs typeface="Segoe UI Light" panose="020B0502040204020203"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9200" y="1779450"/>
            <a:ext cx="3886390" cy="2914792"/>
          </a:xfrm>
          <a:prstGeom prst="rect">
            <a:avLst/>
          </a:prstGeom>
        </p:spPr>
      </p:pic>
    </p:spTree>
    <p:extLst>
      <p:ext uri="{BB962C8B-B14F-4D97-AF65-F5344CB8AC3E}">
        <p14:creationId xmlns:p14="http://schemas.microsoft.com/office/powerpoint/2010/main" val="42620520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810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8492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Bot Framework</a:t>
            </a:r>
          </a:p>
        </p:txBody>
      </p:sp>
      <p:sp>
        <p:nvSpPr>
          <p:cNvPr id="5" name="Text Placeholder 4"/>
          <p:cNvSpPr>
            <a:spLocks noGrp="1"/>
          </p:cNvSpPr>
          <p:nvPr>
            <p:ph type="body" sz="quarter" idx="12"/>
          </p:nvPr>
        </p:nvSpPr>
        <p:spPr>
          <a:xfrm>
            <a:off x="274701" y="3955786"/>
            <a:ext cx="8000936" cy="1828007"/>
          </a:xfrm>
        </p:spPr>
        <p:txBody>
          <a:bodyPr/>
          <a:lstStyle/>
          <a:p>
            <a:r>
              <a:rPr lang="en-US" dirty="0"/>
              <a:t>Jennifer Marsman</a:t>
            </a:r>
          </a:p>
          <a:p>
            <a:r>
              <a:rPr lang="en-US" dirty="0"/>
              <a:t>Principal Software Development Engineer</a:t>
            </a:r>
          </a:p>
          <a:p>
            <a:r>
              <a:rPr lang="en-US" dirty="0"/>
              <a:t>Microsoft Corporation</a:t>
            </a:r>
          </a:p>
          <a:p>
            <a:r>
              <a:rPr lang="en-US" dirty="0">
                <a:hlinkClick r:id="rId3"/>
              </a:rPr>
              <a:t>http://blogs.msdn.microsoft.com/jennifer</a:t>
            </a:r>
            <a:endParaRPr lang="en-US" dirty="0"/>
          </a:p>
          <a:p>
            <a:r>
              <a:rPr lang="en-US" dirty="0"/>
              <a:t>Twitter: @</a:t>
            </a:r>
            <a:r>
              <a:rPr lang="en-US" dirty="0" err="1"/>
              <a:t>JenniferMarsman</a:t>
            </a:r>
            <a:endParaRPr lang="en-US" dirty="0"/>
          </a:p>
          <a:p>
            <a:endParaRPr lang="en-US" dirty="0"/>
          </a:p>
        </p:txBody>
      </p:sp>
    </p:spTree>
    <p:extLst>
      <p:ext uri="{BB962C8B-B14F-4D97-AF65-F5344CB8AC3E}">
        <p14:creationId xmlns:p14="http://schemas.microsoft.com/office/powerpoint/2010/main" val="254744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Session Goals</a:t>
            </a:r>
            <a:br>
              <a:rPr lang="en-US"/>
            </a:br>
            <a:endParaRPr lang="en-US" dirty="0"/>
          </a:p>
        </p:txBody>
      </p:sp>
      <p:sp>
        <p:nvSpPr>
          <p:cNvPr id="3" name="Text Placeholder 2"/>
          <p:cNvSpPr>
            <a:spLocks noGrp="1"/>
          </p:cNvSpPr>
          <p:nvPr>
            <p:ph type="body" sz="quarter" idx="10"/>
          </p:nvPr>
        </p:nvSpPr>
        <p:spPr>
          <a:xfrm>
            <a:off x="274702" y="1211287"/>
            <a:ext cx="11888787" cy="1292662"/>
          </a:xfrm>
        </p:spPr>
        <p:txBody>
          <a:bodyPr/>
          <a:lstStyle/>
          <a:p>
            <a:r>
              <a:rPr lang="en-US" dirty="0"/>
              <a:t>Learn how to build bots (the coding stuff)</a:t>
            </a:r>
          </a:p>
          <a:p>
            <a:r>
              <a:rPr lang="en-US" dirty="0"/>
              <a:t>Learn how to build *</a:t>
            </a:r>
            <a:r>
              <a:rPr lang="en-US" b="1" dirty="0"/>
              <a:t>good</a:t>
            </a:r>
            <a:r>
              <a:rPr lang="en-US" dirty="0"/>
              <a:t>* bots (the design stuff)</a:t>
            </a:r>
          </a:p>
        </p:txBody>
      </p:sp>
    </p:spTree>
    <p:extLst>
      <p:ext uri="{BB962C8B-B14F-4D97-AF65-F5344CB8AC3E}">
        <p14:creationId xmlns:p14="http://schemas.microsoft.com/office/powerpoint/2010/main" val="377612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Session Goals</a:t>
            </a:r>
            <a:br>
              <a:rPr lang="en-US"/>
            </a:br>
            <a:endParaRPr lang="en-US" dirty="0"/>
          </a:p>
        </p:txBody>
      </p:sp>
      <p:sp>
        <p:nvSpPr>
          <p:cNvPr id="3" name="Text Placeholder 2"/>
          <p:cNvSpPr>
            <a:spLocks noGrp="1"/>
          </p:cNvSpPr>
          <p:nvPr>
            <p:ph type="body" sz="quarter" idx="10"/>
          </p:nvPr>
        </p:nvSpPr>
        <p:spPr>
          <a:xfrm>
            <a:off x="274702" y="1135063"/>
            <a:ext cx="11888787" cy="5410200"/>
          </a:xfrm>
        </p:spPr>
        <p:txBody>
          <a:bodyPr/>
          <a:lstStyle/>
          <a:p>
            <a:r>
              <a:rPr lang="en-US" dirty="0"/>
              <a:t>Cognitive Services</a:t>
            </a:r>
          </a:p>
          <a:p>
            <a:pPr lvl="1"/>
            <a:r>
              <a:rPr lang="en-US" dirty="0"/>
              <a:t>Overview of Microsoft Cognitive Services Suite</a:t>
            </a:r>
          </a:p>
          <a:p>
            <a:pPr lvl="1"/>
            <a:r>
              <a:rPr lang="en-US" dirty="0"/>
              <a:t>Focus on Vision and LUIS</a:t>
            </a:r>
          </a:p>
          <a:p>
            <a:r>
              <a:rPr lang="en-US" dirty="0"/>
              <a:t>Azure Services</a:t>
            </a:r>
          </a:p>
          <a:p>
            <a:pPr lvl="1"/>
            <a:r>
              <a:rPr lang="en-US" dirty="0"/>
              <a:t>DocumentDB – a Great NoSQL PaaS Store</a:t>
            </a:r>
          </a:p>
          <a:p>
            <a:pPr lvl="1"/>
            <a:r>
              <a:rPr lang="en-US" dirty="0"/>
              <a:t>Azure Search – Intelligent PaaS Search on your own data</a:t>
            </a:r>
          </a:p>
          <a:p>
            <a:r>
              <a:rPr lang="en-US" dirty="0"/>
              <a:t>Bot Framework</a:t>
            </a:r>
          </a:p>
          <a:p>
            <a:pPr lvl="1"/>
            <a:r>
              <a:rPr lang="en-US" dirty="0"/>
              <a:t>Integrating Azure Search and LUIS</a:t>
            </a:r>
          </a:p>
          <a:p>
            <a:r>
              <a:rPr lang="en-US" dirty="0"/>
              <a:t>Working Code!</a:t>
            </a:r>
          </a:p>
          <a:p>
            <a:pPr lvl="1"/>
            <a:r>
              <a:rPr lang="en-US" dirty="0"/>
              <a:t>Finish the day with working code you can build upon</a:t>
            </a:r>
          </a:p>
          <a:p>
            <a:pPr lvl="0"/>
            <a:endParaRPr lang="en-US" dirty="0"/>
          </a:p>
        </p:txBody>
      </p:sp>
    </p:spTree>
    <p:extLst>
      <p:ext uri="{BB962C8B-B14F-4D97-AF65-F5344CB8AC3E}">
        <p14:creationId xmlns:p14="http://schemas.microsoft.com/office/powerpoint/2010/main" val="363210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74638" y="1212850"/>
            <a:ext cx="11888787" cy="4949047"/>
          </a:xfrm>
        </p:spPr>
        <p:txBody>
          <a:bodyPr/>
          <a:lstStyle/>
          <a:p>
            <a:r>
              <a:rPr lang="en-US" dirty="0"/>
              <a:t>Bot Framework Architecture and Channels</a:t>
            </a:r>
          </a:p>
          <a:p>
            <a:r>
              <a:rPr lang="en-US" dirty="0"/>
              <a:t>Dialogs</a:t>
            </a:r>
          </a:p>
          <a:p>
            <a:r>
              <a:rPr lang="en-US" dirty="0"/>
              <a:t>State Service</a:t>
            </a:r>
          </a:p>
          <a:p>
            <a:r>
              <a:rPr lang="en-US" dirty="0"/>
              <a:t>Form Flow</a:t>
            </a:r>
          </a:p>
          <a:p>
            <a:r>
              <a:rPr lang="en-US" dirty="0" err="1"/>
              <a:t>QnA</a:t>
            </a:r>
            <a:r>
              <a:rPr lang="en-US" dirty="0"/>
              <a:t> Maker</a:t>
            </a:r>
          </a:p>
          <a:p>
            <a:r>
              <a:rPr lang="en-US" dirty="0"/>
              <a:t>Scorable Groups</a:t>
            </a:r>
          </a:p>
          <a:p>
            <a:r>
              <a:rPr lang="en-US" dirty="0"/>
              <a:t>Bot Design</a:t>
            </a:r>
          </a:p>
          <a:p>
            <a:r>
              <a:rPr lang="en-US" dirty="0"/>
              <a:t>Resources</a:t>
            </a:r>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A1D69-ED4E-4A6C-8FAD-9D3D12624F80}"/>
              </a:ext>
            </a:extLst>
          </p:cNvPr>
          <p:cNvSpPr>
            <a:spLocks noGrp="1"/>
          </p:cNvSpPr>
          <p:nvPr>
            <p:ph type="title"/>
          </p:nvPr>
        </p:nvSpPr>
        <p:spPr/>
        <p:txBody>
          <a:bodyPr/>
          <a:lstStyle/>
          <a:p>
            <a:r>
              <a:rPr lang="en-US" dirty="0"/>
              <a:t>Architecture of a typical bot</a:t>
            </a:r>
          </a:p>
        </p:txBody>
      </p:sp>
      <p:sp>
        <p:nvSpPr>
          <p:cNvPr id="4" name="Flowchart: Process 8">
            <a:extLst>
              <a:ext uri="{FF2B5EF4-FFF2-40B4-BE49-F238E27FC236}">
                <a16:creationId xmlns:a16="http://schemas.microsoft.com/office/drawing/2014/main" id="{F7E4BD4D-4570-45A0-BA74-F5B93D3120B4}"/>
              </a:ext>
            </a:extLst>
          </p:cNvPr>
          <p:cNvSpPr/>
          <p:nvPr/>
        </p:nvSpPr>
        <p:spPr bwMode="auto">
          <a:xfrm>
            <a:off x="206210" y="2811463"/>
            <a:ext cx="2141771" cy="98455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Your bot code</a:t>
            </a:r>
          </a:p>
        </p:txBody>
      </p:sp>
      <p:sp>
        <p:nvSpPr>
          <p:cNvPr id="5" name="Rectangle 4">
            <a:extLst>
              <a:ext uri="{FF2B5EF4-FFF2-40B4-BE49-F238E27FC236}">
                <a16:creationId xmlns:a16="http://schemas.microsoft.com/office/drawing/2014/main" id="{C3D08F00-68FE-4581-A69D-89A0BF59BC4E}"/>
              </a:ext>
            </a:extLst>
          </p:cNvPr>
          <p:cNvSpPr/>
          <p:nvPr/>
        </p:nvSpPr>
        <p:spPr>
          <a:xfrm>
            <a:off x="3602442" y="4815479"/>
            <a:ext cx="4901795" cy="1697259"/>
          </a:xfrm>
          <a:prstGeom prst="rect">
            <a:avLst/>
          </a:prstGeom>
          <a:solidFill>
            <a:schemeClr val="bg1">
              <a:lumMod val="95000"/>
            </a:schemeClr>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solidFill>
              <a:effectLst/>
              <a:uLnTx/>
              <a:uFillTx/>
            </a:endParaRPr>
          </a:p>
        </p:txBody>
      </p:sp>
      <p:sp>
        <p:nvSpPr>
          <p:cNvPr id="6" name="Rectangle 5">
            <a:extLst>
              <a:ext uri="{FF2B5EF4-FFF2-40B4-BE49-F238E27FC236}">
                <a16:creationId xmlns:a16="http://schemas.microsoft.com/office/drawing/2014/main" id="{2FB7F73F-9401-4F67-9DBA-FDD650444844}"/>
              </a:ext>
            </a:extLst>
          </p:cNvPr>
          <p:cNvSpPr/>
          <p:nvPr/>
        </p:nvSpPr>
        <p:spPr>
          <a:xfrm>
            <a:off x="4882504" y="5696841"/>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Entity</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Extraction</a:t>
            </a:r>
          </a:p>
        </p:txBody>
      </p:sp>
      <p:sp>
        <p:nvSpPr>
          <p:cNvPr id="7" name="Rectangle 6">
            <a:extLst>
              <a:ext uri="{FF2B5EF4-FFF2-40B4-BE49-F238E27FC236}">
                <a16:creationId xmlns:a16="http://schemas.microsoft.com/office/drawing/2014/main" id="{28CD564C-9943-4776-B7C6-C9E33E345E74}"/>
              </a:ext>
            </a:extLst>
          </p:cNvPr>
          <p:cNvSpPr/>
          <p:nvPr/>
        </p:nvSpPr>
        <p:spPr>
          <a:xfrm>
            <a:off x="3823623" y="5696841"/>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Speech</a:t>
            </a:r>
          </a:p>
        </p:txBody>
      </p:sp>
      <p:sp>
        <p:nvSpPr>
          <p:cNvPr id="8" name="Rectangle 7">
            <a:extLst>
              <a:ext uri="{FF2B5EF4-FFF2-40B4-BE49-F238E27FC236}">
                <a16:creationId xmlns:a16="http://schemas.microsoft.com/office/drawing/2014/main" id="{823EFD77-2122-49D4-B10A-66AA7FFFCF4D}"/>
              </a:ext>
            </a:extLst>
          </p:cNvPr>
          <p:cNvSpPr/>
          <p:nvPr/>
        </p:nvSpPr>
        <p:spPr>
          <a:xfrm>
            <a:off x="5941385" y="4992012"/>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Bot Clipboard w entities</a:t>
            </a:r>
          </a:p>
        </p:txBody>
      </p:sp>
      <p:sp>
        <p:nvSpPr>
          <p:cNvPr id="9" name="Rectangle 8">
            <a:extLst>
              <a:ext uri="{FF2B5EF4-FFF2-40B4-BE49-F238E27FC236}">
                <a16:creationId xmlns:a16="http://schemas.microsoft.com/office/drawing/2014/main" id="{448391F7-17D2-4C39-A86A-D05F6D91A3DF}"/>
              </a:ext>
            </a:extLst>
          </p:cNvPr>
          <p:cNvSpPr/>
          <p:nvPr/>
        </p:nvSpPr>
        <p:spPr>
          <a:xfrm>
            <a:off x="3823623" y="4992012"/>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Natural Language</a:t>
            </a:r>
          </a:p>
        </p:txBody>
      </p:sp>
      <p:sp>
        <p:nvSpPr>
          <p:cNvPr id="10" name="Rectangle 9">
            <a:extLst>
              <a:ext uri="{FF2B5EF4-FFF2-40B4-BE49-F238E27FC236}">
                <a16:creationId xmlns:a16="http://schemas.microsoft.com/office/drawing/2014/main" id="{2164D05E-AB03-43FF-9931-FC736C386079}"/>
              </a:ext>
            </a:extLst>
          </p:cNvPr>
          <p:cNvSpPr/>
          <p:nvPr/>
        </p:nvSpPr>
        <p:spPr>
          <a:xfrm>
            <a:off x="4882504" y="4992012"/>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Translation</a:t>
            </a:r>
          </a:p>
        </p:txBody>
      </p:sp>
      <p:sp>
        <p:nvSpPr>
          <p:cNvPr id="11" name="Rectangle 10">
            <a:extLst>
              <a:ext uri="{FF2B5EF4-FFF2-40B4-BE49-F238E27FC236}">
                <a16:creationId xmlns:a16="http://schemas.microsoft.com/office/drawing/2014/main" id="{9027177F-E630-4767-88A2-A3ED067742F1}"/>
              </a:ext>
            </a:extLst>
          </p:cNvPr>
          <p:cNvSpPr/>
          <p:nvPr/>
        </p:nvSpPr>
        <p:spPr>
          <a:xfrm>
            <a:off x="5136884" y="4456971"/>
            <a:ext cx="2069797" cy="338554"/>
          </a:xfrm>
          <a:prstGeom prst="rect">
            <a:avLst/>
          </a:prstGeom>
        </p:spPr>
        <p:txBody>
          <a:bodyPr wrap="none">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cs typeface="Segoe UI Light" panose="020B0502040204020203" pitchFamily="34" charset="0"/>
              </a:rPr>
              <a:t>+ Intelligent Services</a:t>
            </a:r>
          </a:p>
        </p:txBody>
      </p:sp>
      <p:sp>
        <p:nvSpPr>
          <p:cNvPr id="12" name="Rectangle 11">
            <a:extLst>
              <a:ext uri="{FF2B5EF4-FFF2-40B4-BE49-F238E27FC236}">
                <a16:creationId xmlns:a16="http://schemas.microsoft.com/office/drawing/2014/main" id="{F22307E7-DDD2-4324-B0F1-327283E1DFBD}"/>
              </a:ext>
            </a:extLst>
          </p:cNvPr>
          <p:cNvSpPr/>
          <p:nvPr/>
        </p:nvSpPr>
        <p:spPr>
          <a:xfrm>
            <a:off x="5941385" y="5696841"/>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Bing Knowledge</a:t>
            </a:r>
          </a:p>
        </p:txBody>
      </p:sp>
      <p:sp>
        <p:nvSpPr>
          <p:cNvPr id="13" name="Rectangle 12">
            <a:extLst>
              <a:ext uri="{FF2B5EF4-FFF2-40B4-BE49-F238E27FC236}">
                <a16:creationId xmlns:a16="http://schemas.microsoft.com/office/drawing/2014/main" id="{D198B27B-E239-4330-BF69-3E0388FC31C6}"/>
              </a:ext>
            </a:extLst>
          </p:cNvPr>
          <p:cNvSpPr/>
          <p:nvPr/>
        </p:nvSpPr>
        <p:spPr>
          <a:xfrm>
            <a:off x="7000265" y="4992012"/>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User</a:t>
            </a:r>
            <a:b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b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Preferences</a:t>
            </a:r>
          </a:p>
        </p:txBody>
      </p:sp>
      <p:sp>
        <p:nvSpPr>
          <p:cNvPr id="14" name="Rectangle 13">
            <a:extLst>
              <a:ext uri="{FF2B5EF4-FFF2-40B4-BE49-F238E27FC236}">
                <a16:creationId xmlns:a16="http://schemas.microsoft.com/office/drawing/2014/main" id="{72F5D3CC-B448-4B21-B2EF-8C27A04A4ADF}"/>
              </a:ext>
            </a:extLst>
          </p:cNvPr>
          <p:cNvSpPr/>
          <p:nvPr/>
        </p:nvSpPr>
        <p:spPr>
          <a:xfrm>
            <a:off x="7000265" y="5696841"/>
            <a:ext cx="1005840" cy="640080"/>
          </a:xfrm>
          <a:prstGeom prst="rect">
            <a:avLst/>
          </a:prstGeom>
          <a:solidFill>
            <a:schemeClr val="accent1"/>
          </a:solidFill>
          <a:ln w="31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Segoe UI Light" panose="020B0502040204020203" pitchFamily="34" charset="0"/>
              </a:rPr>
              <a:t>Image Intelligence</a:t>
            </a:r>
          </a:p>
        </p:txBody>
      </p:sp>
      <p:sp>
        <p:nvSpPr>
          <p:cNvPr id="15" name="Rectangle 14">
            <a:extLst>
              <a:ext uri="{FF2B5EF4-FFF2-40B4-BE49-F238E27FC236}">
                <a16:creationId xmlns:a16="http://schemas.microsoft.com/office/drawing/2014/main" id="{197829CB-7A0F-45D3-B0D5-42AE5CEF37F7}"/>
              </a:ext>
            </a:extLst>
          </p:cNvPr>
          <p:cNvSpPr/>
          <p:nvPr/>
        </p:nvSpPr>
        <p:spPr>
          <a:xfrm>
            <a:off x="7987416" y="5246310"/>
            <a:ext cx="436338" cy="523220"/>
          </a:xfrm>
          <a:prstGeom prst="rect">
            <a:avLst/>
          </a:prstGeom>
        </p:spPr>
        <p:txBody>
          <a:bodyPr wrap="none">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2800" b="1" i="0" u="none" strike="noStrike" kern="0" cap="none" spc="0" normalizeH="0" baseline="0" noProof="0" dirty="0">
                <a:ln>
                  <a:noFill/>
                </a:ln>
                <a:effectLst/>
                <a:uLnTx/>
                <a:uFillTx/>
                <a:cs typeface="Segoe UI Light" panose="020B0502040204020203" pitchFamily="34" charset="0"/>
              </a:rPr>
              <a:t>…</a:t>
            </a:r>
            <a:endParaRPr kumimoji="0" lang="en-US" sz="2800" b="1" i="0" u="none" strike="noStrike" kern="0" cap="none" spc="0" normalizeH="0" baseline="0" noProof="0" dirty="0">
              <a:ln>
                <a:noFill/>
              </a:ln>
              <a:effectLst/>
              <a:uLnTx/>
              <a:uFillTx/>
            </a:endParaRPr>
          </a:p>
        </p:txBody>
      </p:sp>
      <p:sp>
        <p:nvSpPr>
          <p:cNvPr id="16" name="Rectangle 15">
            <a:extLst>
              <a:ext uri="{FF2B5EF4-FFF2-40B4-BE49-F238E27FC236}">
                <a16:creationId xmlns:a16="http://schemas.microsoft.com/office/drawing/2014/main" id="{7569FAF3-86B4-479A-A35B-2B08C5F56376}"/>
              </a:ext>
            </a:extLst>
          </p:cNvPr>
          <p:cNvSpPr/>
          <p:nvPr/>
        </p:nvSpPr>
        <p:spPr>
          <a:xfrm>
            <a:off x="3570161" y="2151781"/>
            <a:ext cx="4901795" cy="1344285"/>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cs typeface="Segoe UI Light" panose="020B0502040204020203" pitchFamily="34" charset="0"/>
              </a:rPr>
              <a:t>Message input &lt;&gt; output</a:t>
            </a:r>
          </a:p>
          <a:p>
            <a:pPr marL="0" marR="0" lvl="0" indent="0" algn="ctr" defTabSz="914225" eaLnBrk="1" fontAlgn="auto" latinLnBrk="0" hangingPunct="1">
              <a:lnSpc>
                <a:spcPct val="100000"/>
              </a:lnSpc>
              <a:spcBef>
                <a:spcPts val="0"/>
              </a:spcBef>
              <a:spcAft>
                <a:spcPts val="0"/>
              </a:spcAft>
              <a:buClrTx/>
              <a:buSzTx/>
              <a:buFontTx/>
              <a:buNone/>
              <a:tabLst/>
              <a:defRPr/>
            </a:pPr>
            <a:r>
              <a:rPr lang="pt-BR" sz="1600" kern="0" dirty="0">
                <a:solidFill>
                  <a:schemeClr val="bg1"/>
                </a:solidFill>
                <a:cs typeface="Segoe UI Light" panose="020B0502040204020203" pitchFamily="34" charset="0"/>
              </a:rPr>
              <a:t>S</a:t>
            </a:r>
            <a:r>
              <a:rPr lang="en-US" sz="1600" kern="0" dirty="0" err="1">
                <a:solidFill>
                  <a:schemeClr val="bg1"/>
                </a:solidFill>
                <a:cs typeface="Segoe UI Light" panose="020B0502040204020203" pitchFamily="34" charset="0"/>
              </a:rPr>
              <a:t>tate</a:t>
            </a:r>
            <a:r>
              <a:rPr lang="en-US" sz="1600" kern="0" dirty="0">
                <a:solidFill>
                  <a:schemeClr val="bg1"/>
                </a:solidFill>
                <a:cs typeface="Segoe UI Light" panose="020B0502040204020203" pitchFamily="34" charset="0"/>
              </a:rPr>
              <a:t> Management</a:t>
            </a:r>
            <a:endParaRPr kumimoji="0" lang="en-US" sz="1600" b="0" i="0" u="none" strike="noStrike" kern="0" cap="none" spc="0" normalizeH="0" baseline="0" noProof="0" dirty="0">
              <a:ln>
                <a:noFill/>
              </a:ln>
              <a:solidFill>
                <a:schemeClr val="bg1"/>
              </a:solidFill>
              <a:effectLst/>
              <a:uLnTx/>
              <a:uFillTx/>
              <a:cs typeface="Segoe UI Light" panose="020B0502040204020203" pitchFamily="34" charset="0"/>
            </a:endParaRPr>
          </a:p>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sp>
        <p:nvSpPr>
          <p:cNvPr id="17" name="TextBox 16">
            <a:extLst>
              <a:ext uri="{FF2B5EF4-FFF2-40B4-BE49-F238E27FC236}">
                <a16:creationId xmlns:a16="http://schemas.microsoft.com/office/drawing/2014/main" id="{391BD8E5-F366-4DCA-861C-863E0BCD3617}"/>
              </a:ext>
            </a:extLst>
          </p:cNvPr>
          <p:cNvSpPr txBox="1"/>
          <p:nvPr/>
        </p:nvSpPr>
        <p:spPr>
          <a:xfrm>
            <a:off x="4846580" y="1733498"/>
            <a:ext cx="2356813" cy="338554"/>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cs typeface="Segoe UI Light" panose="020B0502040204020203" pitchFamily="34" charset="0"/>
              </a:rPr>
              <a:t>Bot Connector Service</a:t>
            </a:r>
          </a:p>
        </p:txBody>
      </p:sp>
      <p:sp>
        <p:nvSpPr>
          <p:cNvPr id="18" name="TextBox 17">
            <a:extLst>
              <a:ext uri="{FF2B5EF4-FFF2-40B4-BE49-F238E27FC236}">
                <a16:creationId xmlns:a16="http://schemas.microsoft.com/office/drawing/2014/main" id="{B0FE1A45-7EDD-4F2C-B8C5-BDCA8920B75B}"/>
              </a:ext>
            </a:extLst>
          </p:cNvPr>
          <p:cNvSpPr txBox="1"/>
          <p:nvPr/>
        </p:nvSpPr>
        <p:spPr>
          <a:xfrm>
            <a:off x="8580437" y="339308"/>
            <a:ext cx="2961067" cy="338554"/>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cs typeface="Segoe UI Light" panose="020B0502040204020203" pitchFamily="34" charset="0"/>
              </a:rPr>
              <a:t>Conversation Canvas/Channels</a:t>
            </a:r>
          </a:p>
        </p:txBody>
      </p:sp>
      <p:sp>
        <p:nvSpPr>
          <p:cNvPr id="19" name="Rectangle 18">
            <a:extLst>
              <a:ext uri="{FF2B5EF4-FFF2-40B4-BE49-F238E27FC236}">
                <a16:creationId xmlns:a16="http://schemas.microsoft.com/office/drawing/2014/main" id="{9D90A120-45C5-4C58-AC61-6A67A63F78F7}"/>
              </a:ext>
            </a:extLst>
          </p:cNvPr>
          <p:cNvSpPr/>
          <p:nvPr/>
        </p:nvSpPr>
        <p:spPr>
          <a:xfrm>
            <a:off x="8951457" y="5936404"/>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0" name="Rectangle 19">
            <a:extLst>
              <a:ext uri="{FF2B5EF4-FFF2-40B4-BE49-F238E27FC236}">
                <a16:creationId xmlns:a16="http://schemas.microsoft.com/office/drawing/2014/main" id="{9FD23FBE-EF59-43A1-B850-074D9DB68DA7}"/>
              </a:ext>
            </a:extLst>
          </p:cNvPr>
          <p:cNvSpPr/>
          <p:nvPr/>
        </p:nvSpPr>
        <p:spPr>
          <a:xfrm>
            <a:off x="9028940" y="6017771"/>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1"/>
                </a:solidFill>
                <a:effectLst/>
                <a:uLnTx/>
                <a:uFillTx/>
                <a:cs typeface="Segoe UI Light" panose="020B0502040204020203" pitchFamily="34" charset="0"/>
              </a:rPr>
              <a:t>…</a:t>
            </a:r>
          </a:p>
        </p:txBody>
      </p:sp>
      <p:sp>
        <p:nvSpPr>
          <p:cNvPr id="21" name="Rectangle 20">
            <a:extLst>
              <a:ext uri="{FF2B5EF4-FFF2-40B4-BE49-F238E27FC236}">
                <a16:creationId xmlns:a16="http://schemas.microsoft.com/office/drawing/2014/main" id="{E39840F8-5060-4F39-AA56-0113B3A47722}"/>
              </a:ext>
            </a:extLst>
          </p:cNvPr>
          <p:cNvSpPr/>
          <p:nvPr/>
        </p:nvSpPr>
        <p:spPr>
          <a:xfrm>
            <a:off x="9101430" y="614697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a:t>
            </a:r>
          </a:p>
        </p:txBody>
      </p:sp>
      <p:cxnSp>
        <p:nvCxnSpPr>
          <p:cNvPr id="22" name="Straight Arrow Connector 21">
            <a:extLst>
              <a:ext uri="{FF2B5EF4-FFF2-40B4-BE49-F238E27FC236}">
                <a16:creationId xmlns:a16="http://schemas.microsoft.com/office/drawing/2014/main" id="{04534310-6492-489A-BDA4-BD2DB7A0E853}"/>
              </a:ext>
            </a:extLst>
          </p:cNvPr>
          <p:cNvCxnSpPr/>
          <p:nvPr/>
        </p:nvCxnSpPr>
        <p:spPr>
          <a:xfrm>
            <a:off x="6232150" y="3692433"/>
            <a:ext cx="0" cy="829044"/>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3371EB5-E6E5-4967-BFFC-AC10AC0D9280}"/>
              </a:ext>
            </a:extLst>
          </p:cNvPr>
          <p:cNvCxnSpPr>
            <a:cxnSpLocks/>
          </p:cNvCxnSpPr>
          <p:nvPr/>
        </p:nvCxnSpPr>
        <p:spPr>
          <a:xfrm>
            <a:off x="2395747" y="3676005"/>
            <a:ext cx="1187673" cy="1139475"/>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24E93CA-CBAD-4D3A-8C04-B81B00623D42}"/>
              </a:ext>
            </a:extLst>
          </p:cNvPr>
          <p:cNvCxnSpPr/>
          <p:nvPr/>
        </p:nvCxnSpPr>
        <p:spPr>
          <a:xfrm>
            <a:off x="2315700" y="3204727"/>
            <a:ext cx="1254461" cy="0"/>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85F49C9-619E-4B6D-BA30-551D8037C089}"/>
              </a:ext>
            </a:extLst>
          </p:cNvPr>
          <p:cNvCxnSpPr>
            <a:cxnSpLocks/>
            <a:stCxn id="4" idx="2"/>
          </p:cNvCxnSpPr>
          <p:nvPr/>
        </p:nvCxnSpPr>
        <p:spPr>
          <a:xfrm>
            <a:off x="1277096" y="3796021"/>
            <a:ext cx="0" cy="1092972"/>
          </a:xfrm>
          <a:prstGeom prst="straightConnector1">
            <a:avLst/>
          </a:prstGeom>
          <a:ln w="349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Flowchart: Process 8">
            <a:extLst>
              <a:ext uri="{FF2B5EF4-FFF2-40B4-BE49-F238E27FC236}">
                <a16:creationId xmlns:a16="http://schemas.microsoft.com/office/drawing/2014/main" id="{FE08F99B-B1A3-421A-8FFE-90C3F9C56951}"/>
              </a:ext>
            </a:extLst>
          </p:cNvPr>
          <p:cNvSpPr/>
          <p:nvPr/>
        </p:nvSpPr>
        <p:spPr bwMode="auto">
          <a:xfrm>
            <a:off x="198437" y="4898254"/>
            <a:ext cx="2667298" cy="16144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lIns="89603" tIns="89603" rIns="33605" bIns="33605" rtlCol="0" anchor="ctr" anchorCtr="0"/>
          <a:lstStyle/>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Other services, APIs,</a:t>
            </a:r>
          </a:p>
          <a:p>
            <a:pPr marL="0" marR="0" lvl="0" indent="0" algn="ctr" defTabSz="91351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Databases, Azure Machine Learning, Azure Search, </a:t>
            </a:r>
            <a:r>
              <a:rPr kumimoji="0" lang="en-US" sz="1800" b="0" i="0" u="none" strike="noStrike" kern="0" cap="none" spc="0" normalizeH="0" baseline="0" noProof="0" dirty="0" err="1">
                <a:ln>
                  <a:noFill/>
                </a:ln>
                <a:solidFill>
                  <a:schemeClr val="bg1"/>
                </a:solidFill>
                <a:effectLst/>
                <a:uLnTx/>
                <a:uFillTx/>
                <a:latin typeface="+mj-lt"/>
                <a:ea typeface="Segoe UI" pitchFamily="34" charset="0"/>
                <a:cs typeface="Segoe UI" pitchFamily="34" charset="0"/>
              </a:rPr>
              <a:t>etc</a:t>
            </a:r>
            <a:r>
              <a:rPr kumimoji="0" lang="is-I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rPr>
              <a:t>…</a:t>
            </a:r>
            <a:endParaRPr kumimoji="0" lang="en-US" sz="1800" b="0" i="0" u="none" strike="noStrike" kern="0" cap="none" spc="0" normalizeH="0" baseline="0" noProof="0" dirty="0">
              <a:ln>
                <a:noFill/>
              </a:ln>
              <a:solidFill>
                <a:schemeClr val="bg1"/>
              </a:solidFill>
              <a:effectLst/>
              <a:uLnTx/>
              <a:uFillTx/>
              <a:latin typeface="+mj-lt"/>
              <a:ea typeface="Segoe UI" pitchFamily="34" charset="0"/>
              <a:cs typeface="Segoe UI" pitchFamily="34" charset="0"/>
            </a:endParaRPr>
          </a:p>
        </p:txBody>
      </p:sp>
      <p:sp>
        <p:nvSpPr>
          <p:cNvPr id="27" name="TextBox 26">
            <a:extLst>
              <a:ext uri="{FF2B5EF4-FFF2-40B4-BE49-F238E27FC236}">
                <a16:creationId xmlns:a16="http://schemas.microsoft.com/office/drawing/2014/main" id="{20C45FA6-1795-4D6E-A6E9-C18E13F790F2}"/>
              </a:ext>
            </a:extLst>
          </p:cNvPr>
          <p:cNvSpPr txBox="1"/>
          <p:nvPr/>
        </p:nvSpPr>
        <p:spPr>
          <a:xfrm>
            <a:off x="2301159" y="2896519"/>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cs typeface="Segoe UI Light" panose="020B0502040204020203" pitchFamily="34" charset="0"/>
              </a:rPr>
              <a:t>Bot Builder SDK</a:t>
            </a:r>
            <a:endParaRPr kumimoji="0" lang="en-US" sz="1200" b="0" i="0" u="none" strike="noStrike" kern="0" cap="none" spc="0" normalizeH="0" baseline="0" noProof="0" dirty="0">
              <a:ln>
                <a:noFill/>
              </a:ln>
              <a:effectLst/>
              <a:uLnTx/>
              <a:uFillTx/>
              <a:cs typeface="Segoe UI Light" panose="020B0502040204020203" pitchFamily="34" charset="0"/>
            </a:endParaRPr>
          </a:p>
        </p:txBody>
      </p:sp>
      <p:sp>
        <p:nvSpPr>
          <p:cNvPr id="28" name="TextBox 27">
            <a:extLst>
              <a:ext uri="{FF2B5EF4-FFF2-40B4-BE49-F238E27FC236}">
                <a16:creationId xmlns:a16="http://schemas.microsoft.com/office/drawing/2014/main" id="{766DF940-D717-41C1-BA7A-F93A5207234C}"/>
              </a:ext>
            </a:extLst>
          </p:cNvPr>
          <p:cNvSpPr txBox="1"/>
          <p:nvPr/>
        </p:nvSpPr>
        <p:spPr>
          <a:xfrm rot="2554578">
            <a:off x="2462063" y="4152483"/>
            <a:ext cx="1770339" cy="276999"/>
          </a:xfrm>
          <a:prstGeom prst="rect">
            <a:avLst/>
          </a:prstGeom>
          <a:no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cs typeface="Segoe UI Light" panose="020B0502040204020203" pitchFamily="34" charset="0"/>
              </a:rPr>
              <a:t>API, SDK calls</a:t>
            </a:r>
          </a:p>
        </p:txBody>
      </p:sp>
      <p:cxnSp>
        <p:nvCxnSpPr>
          <p:cNvPr id="29" name="Straight Arrow Connector 28">
            <a:extLst>
              <a:ext uri="{FF2B5EF4-FFF2-40B4-BE49-F238E27FC236}">
                <a16:creationId xmlns:a16="http://schemas.microsoft.com/office/drawing/2014/main" id="{ABAF0D3F-CA69-4CE1-B840-BCD34E285D85}"/>
              </a:ext>
            </a:extLst>
          </p:cNvPr>
          <p:cNvCxnSpPr/>
          <p:nvPr/>
        </p:nvCxnSpPr>
        <p:spPr>
          <a:xfrm flipV="1">
            <a:off x="8546901" y="1681192"/>
            <a:ext cx="308195" cy="6105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4BC3D72-5473-4974-8641-B2BEDA0AB939}"/>
              </a:ext>
            </a:extLst>
          </p:cNvPr>
          <p:cNvCxnSpPr/>
          <p:nvPr/>
        </p:nvCxnSpPr>
        <p:spPr>
          <a:xfrm flipV="1">
            <a:off x="8546901" y="2605671"/>
            <a:ext cx="349017" cy="857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529CAD1-DBB9-4EF5-8C79-1C6869009E00}"/>
              </a:ext>
            </a:extLst>
          </p:cNvPr>
          <p:cNvCxnSpPr/>
          <p:nvPr/>
        </p:nvCxnSpPr>
        <p:spPr>
          <a:xfrm>
            <a:off x="8565464" y="3029172"/>
            <a:ext cx="301943" cy="3673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BA2C19A-A489-4998-B74C-3329D56BE76A}"/>
              </a:ext>
            </a:extLst>
          </p:cNvPr>
          <p:cNvCxnSpPr/>
          <p:nvPr/>
        </p:nvCxnSpPr>
        <p:spPr>
          <a:xfrm>
            <a:off x="8540065" y="3445408"/>
            <a:ext cx="355853" cy="1311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82F32383-93FB-4572-BB9F-1AE4D98365FE}"/>
              </a:ext>
            </a:extLst>
          </p:cNvPr>
          <p:cNvGrpSpPr/>
          <p:nvPr/>
        </p:nvGrpSpPr>
        <p:grpSpPr>
          <a:xfrm>
            <a:off x="8951457" y="830262"/>
            <a:ext cx="2116963" cy="367090"/>
            <a:chOff x="9146658" y="1243275"/>
            <a:chExt cx="2116963" cy="367090"/>
          </a:xfrm>
        </p:grpSpPr>
        <p:sp>
          <p:nvSpPr>
            <p:cNvPr id="34" name="Rectangle 33">
              <a:extLst>
                <a:ext uri="{FF2B5EF4-FFF2-40B4-BE49-F238E27FC236}">
                  <a16:creationId xmlns:a16="http://schemas.microsoft.com/office/drawing/2014/main" id="{C4ADC748-FA8C-453C-ADAF-D7423D7FBA44}"/>
                </a:ext>
              </a:extLst>
            </p:cNvPr>
            <p:cNvSpPr/>
            <p:nvPr/>
          </p:nvSpPr>
          <p:spPr>
            <a:xfrm>
              <a:off x="9149797" y="1243275"/>
              <a:ext cx="2113824" cy="365760"/>
            </a:xfrm>
            <a:prstGeom prst="rect">
              <a:avLst/>
            </a:prstGeom>
            <a:solidFill>
              <a:schemeClr val="accent2"/>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Web Chat</a:t>
              </a:r>
            </a:p>
          </p:txBody>
        </p:sp>
        <p:pic>
          <p:nvPicPr>
            <p:cNvPr id="35" name="Picture 34">
              <a:extLst>
                <a:ext uri="{FF2B5EF4-FFF2-40B4-BE49-F238E27FC236}">
                  <a16:creationId xmlns:a16="http://schemas.microsoft.com/office/drawing/2014/main" id="{13C9F558-4E4E-4521-8A48-525EA4B17958}"/>
                </a:ext>
              </a:extLst>
            </p:cNvPr>
            <p:cNvPicPr>
              <a:picLocks noChangeAspect="1"/>
            </p:cNvPicPr>
            <p:nvPr/>
          </p:nvPicPr>
          <p:blipFill>
            <a:blip r:embed="rId3"/>
            <a:stretch>
              <a:fillRect/>
            </a:stretch>
          </p:blipFill>
          <p:spPr>
            <a:xfrm>
              <a:off x="9146658" y="1244605"/>
              <a:ext cx="365760" cy="365760"/>
            </a:xfrm>
            <a:prstGeom prst="rect">
              <a:avLst/>
            </a:prstGeom>
            <a:ln>
              <a:noFill/>
            </a:ln>
          </p:spPr>
        </p:pic>
      </p:grpSp>
      <p:grpSp>
        <p:nvGrpSpPr>
          <p:cNvPr id="36" name="Group 35">
            <a:extLst>
              <a:ext uri="{FF2B5EF4-FFF2-40B4-BE49-F238E27FC236}">
                <a16:creationId xmlns:a16="http://schemas.microsoft.com/office/drawing/2014/main" id="{B7DFB6DF-93BA-45DE-A23F-7DE8A2081A43}"/>
              </a:ext>
            </a:extLst>
          </p:cNvPr>
          <p:cNvGrpSpPr/>
          <p:nvPr/>
        </p:nvGrpSpPr>
        <p:grpSpPr>
          <a:xfrm>
            <a:off x="8951457" y="5469210"/>
            <a:ext cx="2113824" cy="365941"/>
            <a:chOff x="9151129" y="5503401"/>
            <a:chExt cx="2113824" cy="365941"/>
          </a:xfrm>
        </p:grpSpPr>
        <p:sp>
          <p:nvSpPr>
            <p:cNvPr id="37" name="Rectangle 36">
              <a:extLst>
                <a:ext uri="{FF2B5EF4-FFF2-40B4-BE49-F238E27FC236}">
                  <a16:creationId xmlns:a16="http://schemas.microsoft.com/office/drawing/2014/main" id="{AAE8769B-18CB-4E6A-B20A-663F1258D7B2}"/>
                </a:ext>
              </a:extLst>
            </p:cNvPr>
            <p:cNvSpPr/>
            <p:nvPr/>
          </p:nvSpPr>
          <p:spPr>
            <a:xfrm>
              <a:off x="9151129" y="5503582"/>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Direct Line…</a:t>
              </a:r>
            </a:p>
          </p:txBody>
        </p:sp>
        <p:pic>
          <p:nvPicPr>
            <p:cNvPr id="38" name="Picture 37">
              <a:extLst>
                <a:ext uri="{FF2B5EF4-FFF2-40B4-BE49-F238E27FC236}">
                  <a16:creationId xmlns:a16="http://schemas.microsoft.com/office/drawing/2014/main" id="{09762A7E-4DAA-477D-8652-8437C534EE00}"/>
                </a:ext>
              </a:extLst>
            </p:cNvPr>
            <p:cNvPicPr>
              <a:picLocks noChangeAspect="1"/>
            </p:cNvPicPr>
            <p:nvPr/>
          </p:nvPicPr>
          <p:blipFill>
            <a:blip r:embed="rId3"/>
            <a:stretch>
              <a:fillRect/>
            </a:stretch>
          </p:blipFill>
          <p:spPr>
            <a:xfrm>
              <a:off x="9151809" y="5503401"/>
              <a:ext cx="365760" cy="365760"/>
            </a:xfrm>
            <a:prstGeom prst="rect">
              <a:avLst/>
            </a:prstGeom>
          </p:spPr>
        </p:pic>
      </p:grpSp>
      <p:grpSp>
        <p:nvGrpSpPr>
          <p:cNvPr id="39" name="Group 38">
            <a:extLst>
              <a:ext uri="{FF2B5EF4-FFF2-40B4-BE49-F238E27FC236}">
                <a16:creationId xmlns:a16="http://schemas.microsoft.com/office/drawing/2014/main" id="{0048F418-A492-42D4-8F34-EE650F6ABA06}"/>
              </a:ext>
            </a:extLst>
          </p:cNvPr>
          <p:cNvGrpSpPr/>
          <p:nvPr/>
        </p:nvGrpSpPr>
        <p:grpSpPr>
          <a:xfrm>
            <a:off x="8951457" y="1298603"/>
            <a:ext cx="2113824" cy="365760"/>
            <a:chOff x="9145084" y="1800597"/>
            <a:chExt cx="2113824" cy="365760"/>
          </a:xfrm>
        </p:grpSpPr>
        <p:sp>
          <p:nvSpPr>
            <p:cNvPr id="40" name="Rectangle 39">
              <a:extLst>
                <a:ext uri="{FF2B5EF4-FFF2-40B4-BE49-F238E27FC236}">
                  <a16:creationId xmlns:a16="http://schemas.microsoft.com/office/drawing/2014/main" id="{F9AC7D72-A9F1-4F3B-B175-4DF4F00B7408}"/>
                </a:ext>
              </a:extLst>
            </p:cNvPr>
            <p:cNvSpPr/>
            <p:nvPr/>
          </p:nvSpPr>
          <p:spPr>
            <a:xfrm>
              <a:off x="9145084" y="180059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Email</a:t>
              </a:r>
            </a:p>
          </p:txBody>
        </p:sp>
        <p:pic>
          <p:nvPicPr>
            <p:cNvPr id="41" name="Picture 40">
              <a:extLst>
                <a:ext uri="{FF2B5EF4-FFF2-40B4-BE49-F238E27FC236}">
                  <a16:creationId xmlns:a16="http://schemas.microsoft.com/office/drawing/2014/main" id="{5941D8C3-ACBD-4A11-B42F-4017846FF904}"/>
                </a:ext>
              </a:extLst>
            </p:cNvPr>
            <p:cNvPicPr>
              <a:picLocks noChangeAspect="1"/>
            </p:cNvPicPr>
            <p:nvPr/>
          </p:nvPicPr>
          <p:blipFill>
            <a:blip r:embed="rId4"/>
            <a:stretch>
              <a:fillRect/>
            </a:stretch>
          </p:blipFill>
          <p:spPr>
            <a:xfrm>
              <a:off x="9145084" y="1800597"/>
              <a:ext cx="365760" cy="365760"/>
            </a:xfrm>
            <a:prstGeom prst="rect">
              <a:avLst/>
            </a:prstGeom>
          </p:spPr>
        </p:pic>
      </p:grpSp>
      <p:grpSp>
        <p:nvGrpSpPr>
          <p:cNvPr id="42" name="Group 41">
            <a:extLst>
              <a:ext uri="{FF2B5EF4-FFF2-40B4-BE49-F238E27FC236}">
                <a16:creationId xmlns:a16="http://schemas.microsoft.com/office/drawing/2014/main" id="{6F09BDE3-6B9B-444D-9490-4AB4868AC5D7}"/>
              </a:ext>
            </a:extLst>
          </p:cNvPr>
          <p:cNvGrpSpPr/>
          <p:nvPr/>
        </p:nvGrpSpPr>
        <p:grpSpPr>
          <a:xfrm>
            <a:off x="8951457" y="1765614"/>
            <a:ext cx="2113824" cy="366374"/>
            <a:chOff x="9136040" y="2257257"/>
            <a:chExt cx="2113824" cy="366374"/>
          </a:xfrm>
        </p:grpSpPr>
        <p:sp>
          <p:nvSpPr>
            <p:cNvPr id="43" name="Rectangle 42">
              <a:extLst>
                <a:ext uri="{FF2B5EF4-FFF2-40B4-BE49-F238E27FC236}">
                  <a16:creationId xmlns:a16="http://schemas.microsoft.com/office/drawing/2014/main" id="{650E6EE9-66D9-421B-BD2E-9A9CEDBE9DD7}"/>
                </a:ext>
              </a:extLst>
            </p:cNvPr>
            <p:cNvSpPr/>
            <p:nvPr/>
          </p:nvSpPr>
          <p:spPr>
            <a:xfrm>
              <a:off x="9136040" y="2257257"/>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Facebook</a:t>
              </a:r>
            </a:p>
          </p:txBody>
        </p:sp>
        <p:pic>
          <p:nvPicPr>
            <p:cNvPr id="44" name="Picture 43">
              <a:extLst>
                <a:ext uri="{FF2B5EF4-FFF2-40B4-BE49-F238E27FC236}">
                  <a16:creationId xmlns:a16="http://schemas.microsoft.com/office/drawing/2014/main" id="{AE89534A-56C6-4920-B093-4B303C62B418}"/>
                </a:ext>
              </a:extLst>
            </p:cNvPr>
            <p:cNvPicPr>
              <a:picLocks noChangeAspect="1"/>
            </p:cNvPicPr>
            <p:nvPr/>
          </p:nvPicPr>
          <p:blipFill>
            <a:blip r:embed="rId5"/>
            <a:stretch>
              <a:fillRect/>
            </a:stretch>
          </p:blipFill>
          <p:spPr>
            <a:xfrm>
              <a:off x="9136040" y="2257871"/>
              <a:ext cx="365760" cy="365760"/>
            </a:xfrm>
            <a:prstGeom prst="rect">
              <a:avLst/>
            </a:prstGeom>
          </p:spPr>
        </p:pic>
      </p:grpSp>
      <p:grpSp>
        <p:nvGrpSpPr>
          <p:cNvPr id="45" name="Group 44">
            <a:extLst>
              <a:ext uri="{FF2B5EF4-FFF2-40B4-BE49-F238E27FC236}">
                <a16:creationId xmlns:a16="http://schemas.microsoft.com/office/drawing/2014/main" id="{F005DCCD-8CDD-4C6A-91DA-2171F236F95C}"/>
              </a:ext>
            </a:extLst>
          </p:cNvPr>
          <p:cNvGrpSpPr/>
          <p:nvPr/>
        </p:nvGrpSpPr>
        <p:grpSpPr>
          <a:xfrm>
            <a:off x="8951457" y="2233239"/>
            <a:ext cx="2113824" cy="365760"/>
            <a:chOff x="9172072" y="2722128"/>
            <a:chExt cx="2113824" cy="365760"/>
          </a:xfrm>
        </p:grpSpPr>
        <p:sp>
          <p:nvSpPr>
            <p:cNvPr id="46" name="Rectangle 45">
              <a:extLst>
                <a:ext uri="{FF2B5EF4-FFF2-40B4-BE49-F238E27FC236}">
                  <a16:creationId xmlns:a16="http://schemas.microsoft.com/office/drawing/2014/main" id="{C4542432-81B6-4328-9148-69AE7DF2A8DC}"/>
                </a:ext>
              </a:extLst>
            </p:cNvPr>
            <p:cNvSpPr/>
            <p:nvPr/>
          </p:nvSpPr>
          <p:spPr>
            <a:xfrm>
              <a:off x="9172072" y="272212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1"/>
                  </a:solidFill>
                  <a:effectLst/>
                  <a:uLnTx/>
                  <a:uFillTx/>
                  <a:cs typeface="Segoe UI Light" panose="020B0502040204020203" pitchFamily="34" charset="0"/>
                </a:rPr>
                <a:t>GroupMe</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pic>
          <p:nvPicPr>
            <p:cNvPr id="47" name="Picture 46">
              <a:extLst>
                <a:ext uri="{FF2B5EF4-FFF2-40B4-BE49-F238E27FC236}">
                  <a16:creationId xmlns:a16="http://schemas.microsoft.com/office/drawing/2014/main" id="{D3DE6E2F-208F-462B-B322-3F7D8273C27C}"/>
                </a:ext>
              </a:extLst>
            </p:cNvPr>
            <p:cNvPicPr>
              <a:picLocks noChangeAspect="1"/>
            </p:cNvPicPr>
            <p:nvPr/>
          </p:nvPicPr>
          <p:blipFill>
            <a:blip r:embed="rId6"/>
            <a:stretch>
              <a:fillRect/>
            </a:stretch>
          </p:blipFill>
          <p:spPr>
            <a:xfrm>
              <a:off x="9172072" y="2722128"/>
              <a:ext cx="365760" cy="365760"/>
            </a:xfrm>
            <a:prstGeom prst="rect">
              <a:avLst/>
            </a:prstGeom>
          </p:spPr>
        </p:pic>
      </p:grpSp>
      <p:grpSp>
        <p:nvGrpSpPr>
          <p:cNvPr id="48" name="Group 47">
            <a:extLst>
              <a:ext uri="{FF2B5EF4-FFF2-40B4-BE49-F238E27FC236}">
                <a16:creationId xmlns:a16="http://schemas.microsoft.com/office/drawing/2014/main" id="{5BD7A676-32FB-406F-848E-CA99FFD3DC9F}"/>
              </a:ext>
            </a:extLst>
          </p:cNvPr>
          <p:cNvGrpSpPr/>
          <p:nvPr/>
        </p:nvGrpSpPr>
        <p:grpSpPr>
          <a:xfrm>
            <a:off x="8951457" y="2700250"/>
            <a:ext cx="2115134" cy="365760"/>
            <a:chOff x="9170762" y="3168308"/>
            <a:chExt cx="2115134" cy="365760"/>
          </a:xfrm>
        </p:grpSpPr>
        <p:sp>
          <p:nvSpPr>
            <p:cNvPr id="49" name="Rectangle 48">
              <a:extLst>
                <a:ext uri="{FF2B5EF4-FFF2-40B4-BE49-F238E27FC236}">
                  <a16:creationId xmlns:a16="http://schemas.microsoft.com/office/drawing/2014/main" id="{C439BCF5-A522-418E-93BD-698172334133}"/>
                </a:ext>
              </a:extLst>
            </p:cNvPr>
            <p:cNvSpPr/>
            <p:nvPr/>
          </p:nvSpPr>
          <p:spPr>
            <a:xfrm>
              <a:off x="9172072" y="3168308"/>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1"/>
                  </a:solidFill>
                  <a:effectLst/>
                  <a:uLnTx/>
                  <a:uFillTx/>
                  <a:cs typeface="Segoe UI Light" panose="020B0502040204020203" pitchFamily="34" charset="0"/>
                </a:rPr>
                <a:t>Kik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pic>
          <p:nvPicPr>
            <p:cNvPr id="50" name="Picture 49">
              <a:extLst>
                <a:ext uri="{FF2B5EF4-FFF2-40B4-BE49-F238E27FC236}">
                  <a16:creationId xmlns:a16="http://schemas.microsoft.com/office/drawing/2014/main" id="{1ECCDE70-7332-44CF-A0B0-2598A0E22C70}"/>
                </a:ext>
              </a:extLst>
            </p:cNvPr>
            <p:cNvPicPr>
              <a:picLocks noChangeAspect="1"/>
            </p:cNvPicPr>
            <p:nvPr/>
          </p:nvPicPr>
          <p:blipFill>
            <a:blip r:embed="rId7"/>
            <a:stretch>
              <a:fillRect/>
            </a:stretch>
          </p:blipFill>
          <p:spPr>
            <a:xfrm>
              <a:off x="9170762" y="3168308"/>
              <a:ext cx="365760" cy="365760"/>
            </a:xfrm>
            <a:prstGeom prst="rect">
              <a:avLst/>
            </a:prstGeom>
          </p:spPr>
        </p:pic>
      </p:grpSp>
      <p:grpSp>
        <p:nvGrpSpPr>
          <p:cNvPr id="51" name="Group 50">
            <a:extLst>
              <a:ext uri="{FF2B5EF4-FFF2-40B4-BE49-F238E27FC236}">
                <a16:creationId xmlns:a16="http://schemas.microsoft.com/office/drawing/2014/main" id="{EEB5BD21-F1DA-4A86-B90C-1B5C8E51107E}"/>
              </a:ext>
            </a:extLst>
          </p:cNvPr>
          <p:cNvGrpSpPr/>
          <p:nvPr/>
        </p:nvGrpSpPr>
        <p:grpSpPr>
          <a:xfrm>
            <a:off x="8951457" y="3167261"/>
            <a:ext cx="2113824" cy="366272"/>
            <a:chOff x="9151808" y="3646179"/>
            <a:chExt cx="2113824" cy="366272"/>
          </a:xfrm>
        </p:grpSpPr>
        <p:sp>
          <p:nvSpPr>
            <p:cNvPr id="52" name="Rectangle 51">
              <a:extLst>
                <a:ext uri="{FF2B5EF4-FFF2-40B4-BE49-F238E27FC236}">
                  <a16:creationId xmlns:a16="http://schemas.microsoft.com/office/drawing/2014/main" id="{4BE1FA77-DF71-470E-9A25-9D7A29C8015A}"/>
                </a:ext>
              </a:extLst>
            </p:cNvPr>
            <p:cNvSpPr/>
            <p:nvPr/>
          </p:nvSpPr>
          <p:spPr>
            <a:xfrm>
              <a:off x="9151808" y="3646691"/>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Skype</a:t>
              </a:r>
            </a:p>
          </p:txBody>
        </p:sp>
        <p:pic>
          <p:nvPicPr>
            <p:cNvPr id="53" name="Picture 52">
              <a:extLst>
                <a:ext uri="{FF2B5EF4-FFF2-40B4-BE49-F238E27FC236}">
                  <a16:creationId xmlns:a16="http://schemas.microsoft.com/office/drawing/2014/main" id="{E17B4C25-026A-470F-92A5-621AE8A81782}"/>
                </a:ext>
              </a:extLst>
            </p:cNvPr>
            <p:cNvPicPr>
              <a:picLocks noChangeAspect="1"/>
            </p:cNvPicPr>
            <p:nvPr/>
          </p:nvPicPr>
          <p:blipFill>
            <a:blip r:embed="rId8"/>
            <a:stretch>
              <a:fillRect/>
            </a:stretch>
          </p:blipFill>
          <p:spPr>
            <a:xfrm>
              <a:off x="9151808" y="3646179"/>
              <a:ext cx="365760" cy="365760"/>
            </a:xfrm>
            <a:prstGeom prst="rect">
              <a:avLst/>
            </a:prstGeom>
          </p:spPr>
        </p:pic>
      </p:grpSp>
      <p:grpSp>
        <p:nvGrpSpPr>
          <p:cNvPr id="54" name="Group 53">
            <a:extLst>
              <a:ext uri="{FF2B5EF4-FFF2-40B4-BE49-F238E27FC236}">
                <a16:creationId xmlns:a16="http://schemas.microsoft.com/office/drawing/2014/main" id="{5D4EB3C0-F11D-4FE1-BE3A-264AB7C74F26}"/>
              </a:ext>
            </a:extLst>
          </p:cNvPr>
          <p:cNvGrpSpPr/>
          <p:nvPr/>
        </p:nvGrpSpPr>
        <p:grpSpPr>
          <a:xfrm>
            <a:off x="8951457" y="3634784"/>
            <a:ext cx="2113824" cy="365760"/>
            <a:chOff x="9150497" y="4108418"/>
            <a:chExt cx="2113824" cy="365760"/>
          </a:xfrm>
        </p:grpSpPr>
        <p:sp>
          <p:nvSpPr>
            <p:cNvPr id="55" name="Rectangle 54">
              <a:extLst>
                <a:ext uri="{FF2B5EF4-FFF2-40B4-BE49-F238E27FC236}">
                  <a16:creationId xmlns:a16="http://schemas.microsoft.com/office/drawing/2014/main" id="{F1B75E4E-19E8-48D4-A41B-35222A12B9E4}"/>
                </a:ext>
              </a:extLst>
            </p:cNvPr>
            <p:cNvSpPr/>
            <p:nvPr/>
          </p:nvSpPr>
          <p:spPr>
            <a:xfrm>
              <a:off x="9150497" y="4108418"/>
              <a:ext cx="2113824" cy="365760"/>
            </a:xfrm>
            <a:prstGeom prst="rect">
              <a:avLst/>
            </a:prstGeom>
            <a:solidFill>
              <a:schemeClr val="accent2"/>
            </a:solidFill>
            <a:ln w="6350">
              <a:solidFill>
                <a:schemeClr val="tx1">
                  <a:lumMod val="95000"/>
                  <a:lumOff val="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Slack</a:t>
              </a:r>
            </a:p>
          </p:txBody>
        </p:sp>
        <p:pic>
          <p:nvPicPr>
            <p:cNvPr id="56" name="Picture 55">
              <a:extLst>
                <a:ext uri="{FF2B5EF4-FFF2-40B4-BE49-F238E27FC236}">
                  <a16:creationId xmlns:a16="http://schemas.microsoft.com/office/drawing/2014/main" id="{E62A3390-74F3-4DC7-946F-249C51E93E89}"/>
                </a:ext>
              </a:extLst>
            </p:cNvPr>
            <p:cNvPicPr>
              <a:picLocks noChangeAspect="1"/>
            </p:cNvPicPr>
            <p:nvPr/>
          </p:nvPicPr>
          <p:blipFill>
            <a:blip r:embed="rId9"/>
            <a:stretch>
              <a:fillRect/>
            </a:stretch>
          </p:blipFill>
          <p:spPr>
            <a:xfrm>
              <a:off x="9151808" y="4108418"/>
              <a:ext cx="365760" cy="365760"/>
            </a:xfrm>
            <a:prstGeom prst="rect">
              <a:avLst/>
            </a:prstGeom>
          </p:spPr>
        </p:pic>
      </p:grpSp>
      <p:grpSp>
        <p:nvGrpSpPr>
          <p:cNvPr id="57" name="Group 56">
            <a:extLst>
              <a:ext uri="{FF2B5EF4-FFF2-40B4-BE49-F238E27FC236}">
                <a16:creationId xmlns:a16="http://schemas.microsoft.com/office/drawing/2014/main" id="{5420B219-4CA3-4EC2-B34C-803D544442CE}"/>
              </a:ext>
            </a:extLst>
          </p:cNvPr>
          <p:cNvGrpSpPr/>
          <p:nvPr/>
        </p:nvGrpSpPr>
        <p:grpSpPr>
          <a:xfrm>
            <a:off x="8951457" y="4101795"/>
            <a:ext cx="2113824" cy="366332"/>
            <a:chOff x="9165609" y="4567677"/>
            <a:chExt cx="2113824" cy="366332"/>
          </a:xfrm>
        </p:grpSpPr>
        <p:sp>
          <p:nvSpPr>
            <p:cNvPr id="58" name="Rectangle 57">
              <a:extLst>
                <a:ext uri="{FF2B5EF4-FFF2-40B4-BE49-F238E27FC236}">
                  <a16:creationId xmlns:a16="http://schemas.microsoft.com/office/drawing/2014/main" id="{382CA4F5-5333-4507-AE9C-0D0BF6A19C0A}"/>
                </a:ext>
              </a:extLst>
            </p:cNvPr>
            <p:cNvSpPr/>
            <p:nvPr/>
          </p:nvSpPr>
          <p:spPr>
            <a:xfrm>
              <a:off x="9165609" y="4568249"/>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Telegram</a:t>
              </a:r>
            </a:p>
          </p:txBody>
        </p:sp>
        <p:pic>
          <p:nvPicPr>
            <p:cNvPr id="59" name="Picture 58">
              <a:extLst>
                <a:ext uri="{FF2B5EF4-FFF2-40B4-BE49-F238E27FC236}">
                  <a16:creationId xmlns:a16="http://schemas.microsoft.com/office/drawing/2014/main" id="{173D056F-4986-4139-A3D2-7EAFCEA90C8A}"/>
                </a:ext>
              </a:extLst>
            </p:cNvPr>
            <p:cNvPicPr>
              <a:picLocks noChangeAspect="1"/>
            </p:cNvPicPr>
            <p:nvPr/>
          </p:nvPicPr>
          <p:blipFill>
            <a:blip r:embed="rId10"/>
            <a:stretch>
              <a:fillRect/>
            </a:stretch>
          </p:blipFill>
          <p:spPr>
            <a:xfrm>
              <a:off x="9168897" y="4567677"/>
              <a:ext cx="365760" cy="365760"/>
            </a:xfrm>
            <a:prstGeom prst="rect">
              <a:avLst/>
            </a:prstGeom>
          </p:spPr>
        </p:pic>
      </p:grpSp>
      <p:grpSp>
        <p:nvGrpSpPr>
          <p:cNvPr id="60" name="Group 59">
            <a:extLst>
              <a:ext uri="{FF2B5EF4-FFF2-40B4-BE49-F238E27FC236}">
                <a16:creationId xmlns:a16="http://schemas.microsoft.com/office/drawing/2014/main" id="{74213B7E-B51D-4994-94B0-4153F34FC4AE}"/>
              </a:ext>
            </a:extLst>
          </p:cNvPr>
          <p:cNvGrpSpPr/>
          <p:nvPr/>
        </p:nvGrpSpPr>
        <p:grpSpPr>
          <a:xfrm>
            <a:off x="8951457" y="4569378"/>
            <a:ext cx="2113824" cy="368408"/>
            <a:chOff x="9147045" y="5033145"/>
            <a:chExt cx="2113824" cy="368408"/>
          </a:xfrm>
        </p:grpSpPr>
        <p:sp>
          <p:nvSpPr>
            <p:cNvPr id="61" name="Rectangle 60">
              <a:extLst>
                <a:ext uri="{FF2B5EF4-FFF2-40B4-BE49-F238E27FC236}">
                  <a16:creationId xmlns:a16="http://schemas.microsoft.com/office/drawing/2014/main" id="{BE4191E6-75E3-412E-AB66-B9C98F9B321B}"/>
                </a:ext>
              </a:extLst>
            </p:cNvPr>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chemeClr val="bg1"/>
                  </a:solidFill>
                  <a:effectLst/>
                  <a:uLnTx/>
                  <a:uFillTx/>
                  <a:cs typeface="Segoe UI Light" panose="020B0502040204020203" pitchFamily="34" charset="0"/>
                </a:rPr>
                <a:t>Twilio</a:t>
              </a:r>
              <a:r>
                <a:rPr kumimoji="0" lang="en-US" sz="1800" b="0" i="0" u="none" strike="noStrike" kern="0" cap="none" spc="0" normalizeH="0" baseline="0" noProof="0" dirty="0">
                  <a:ln>
                    <a:noFill/>
                  </a:ln>
                  <a:solidFill>
                    <a:schemeClr val="bg1"/>
                  </a:solidFill>
                  <a:effectLst/>
                  <a:uLnTx/>
                  <a:uFillTx/>
                  <a:cs typeface="Segoe UI Light" panose="020B0502040204020203" pitchFamily="34" charset="0"/>
                </a:rPr>
                <a:t> (SMS)</a:t>
              </a:r>
            </a:p>
          </p:txBody>
        </p:sp>
        <p:pic>
          <p:nvPicPr>
            <p:cNvPr id="62" name="Picture 61">
              <a:extLst>
                <a:ext uri="{FF2B5EF4-FFF2-40B4-BE49-F238E27FC236}">
                  <a16:creationId xmlns:a16="http://schemas.microsoft.com/office/drawing/2014/main" id="{9892A19F-6322-4ED8-9770-4BC338E411DE}"/>
                </a:ext>
              </a:extLst>
            </p:cNvPr>
            <p:cNvPicPr>
              <a:picLocks noChangeAspect="1"/>
            </p:cNvPicPr>
            <p:nvPr/>
          </p:nvPicPr>
          <p:blipFill>
            <a:blip r:embed="rId11"/>
            <a:stretch>
              <a:fillRect/>
            </a:stretch>
          </p:blipFill>
          <p:spPr>
            <a:xfrm>
              <a:off x="9148217" y="5035793"/>
              <a:ext cx="365760" cy="365760"/>
            </a:xfrm>
            <a:prstGeom prst="rect">
              <a:avLst/>
            </a:prstGeom>
          </p:spPr>
        </p:pic>
      </p:grpSp>
      <p:sp>
        <p:nvSpPr>
          <p:cNvPr id="63" name="Rectangle 62">
            <a:extLst>
              <a:ext uri="{FF2B5EF4-FFF2-40B4-BE49-F238E27FC236}">
                <a16:creationId xmlns:a16="http://schemas.microsoft.com/office/drawing/2014/main" id="{D141033C-D2AB-45C4-A4D2-409B487427C6}"/>
              </a:ext>
            </a:extLst>
          </p:cNvPr>
          <p:cNvSpPr/>
          <p:nvPr/>
        </p:nvSpPr>
        <p:spPr>
          <a:xfrm>
            <a:off x="202017" y="3802133"/>
            <a:ext cx="2138191" cy="685629"/>
          </a:xfrm>
          <a:prstGeom prst="rect">
            <a:avLst/>
          </a:prstGeom>
          <a:solidFill>
            <a:schemeClr val="accent1"/>
          </a:solidFill>
          <a:ln w="31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pt-BR" sz="1800" b="0" i="0" u="none" strike="noStrike" kern="0" cap="none" spc="0" normalizeH="0" baseline="0" noProof="0" dirty="0">
                <a:ln>
                  <a:noFill/>
                </a:ln>
                <a:solidFill>
                  <a:schemeClr val="bg1"/>
                </a:solidFill>
                <a:effectLst/>
                <a:uLnTx/>
                <a:uFillTx/>
                <a:cs typeface="Segoe UI Light" panose="020B0502040204020203" pitchFamily="34" charset="0"/>
              </a:rPr>
              <a:t>Bot Builder SDK</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cxnSp>
        <p:nvCxnSpPr>
          <p:cNvPr id="64" name="Straight Arrow Connector 63">
            <a:extLst>
              <a:ext uri="{FF2B5EF4-FFF2-40B4-BE49-F238E27FC236}">
                <a16:creationId xmlns:a16="http://schemas.microsoft.com/office/drawing/2014/main" id="{805CE932-DA2B-4EBE-9B64-5E7CC4EC091E}"/>
              </a:ext>
            </a:extLst>
          </p:cNvPr>
          <p:cNvCxnSpPr>
            <a:cxnSpLocks/>
          </p:cNvCxnSpPr>
          <p:nvPr/>
        </p:nvCxnSpPr>
        <p:spPr>
          <a:xfrm flipH="1">
            <a:off x="1798637" y="1973262"/>
            <a:ext cx="381000" cy="381000"/>
          </a:xfrm>
          <a:prstGeom prst="straightConnector1">
            <a:avLst/>
          </a:prstGeom>
          <a:ln w="28575">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D0B53280-A4AC-478F-86DB-3802216AFA71}"/>
              </a:ext>
            </a:extLst>
          </p:cNvPr>
          <p:cNvSpPr txBox="1"/>
          <p:nvPr/>
        </p:nvSpPr>
        <p:spPr>
          <a:xfrm>
            <a:off x="822399" y="1373368"/>
            <a:ext cx="3146695" cy="627864"/>
          </a:xfrm>
          <a:prstGeom prst="rect">
            <a:avLst/>
          </a:prstGeom>
          <a:noFill/>
        </p:spPr>
        <p:txBody>
          <a:bodyPr wrap="none" lIns="182880" tIns="146304" rIns="182880" bIns="146304" rtlCol="0">
            <a:spAutoFit/>
          </a:bodyPr>
          <a:lstStyle/>
          <a:p>
            <a:pPr>
              <a:lnSpc>
                <a:spcPct val="90000"/>
              </a:lnSpc>
              <a:spcAft>
                <a:spcPts val="600"/>
              </a:spcAft>
            </a:pPr>
            <a:r>
              <a:rPr lang="pt-BR" sz="2400" dirty="0"/>
              <a:t>Your code goes here</a:t>
            </a:r>
            <a:endParaRPr lang="en-US" sz="2400" dirty="0" err="1"/>
          </a:p>
        </p:txBody>
      </p:sp>
      <p:sp>
        <p:nvSpPr>
          <p:cNvPr id="66" name="Oval 65">
            <a:extLst>
              <a:ext uri="{FF2B5EF4-FFF2-40B4-BE49-F238E27FC236}">
                <a16:creationId xmlns:a16="http://schemas.microsoft.com/office/drawing/2014/main" id="{017AF93D-E159-46D9-9544-0A88C55A258F}"/>
              </a:ext>
            </a:extLst>
          </p:cNvPr>
          <p:cNvSpPr/>
          <p:nvPr/>
        </p:nvSpPr>
        <p:spPr bwMode="auto">
          <a:xfrm>
            <a:off x="0" y="2430462"/>
            <a:ext cx="2789237" cy="2326915"/>
          </a:xfrm>
          <a:prstGeom prst="ellipse">
            <a:avLst/>
          </a:prstGeom>
          <a:noFill/>
          <a:ln w="317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tx1"/>
              </a:solidFill>
              <a:ea typeface="Segoe UI" pitchFamily="34" charset="0"/>
              <a:cs typeface="Segoe UI" pitchFamily="34" charset="0"/>
            </a:endParaRPr>
          </a:p>
        </p:txBody>
      </p:sp>
      <p:grpSp>
        <p:nvGrpSpPr>
          <p:cNvPr id="67" name="Group 66">
            <a:extLst>
              <a:ext uri="{FF2B5EF4-FFF2-40B4-BE49-F238E27FC236}">
                <a16:creationId xmlns:a16="http://schemas.microsoft.com/office/drawing/2014/main" id="{54AC19AA-4817-4391-AEE9-AA42A9DF963A}"/>
              </a:ext>
            </a:extLst>
          </p:cNvPr>
          <p:cNvGrpSpPr/>
          <p:nvPr/>
        </p:nvGrpSpPr>
        <p:grpSpPr>
          <a:xfrm>
            <a:off x="8961437" y="5033854"/>
            <a:ext cx="2113824" cy="368408"/>
            <a:chOff x="9147045" y="5033145"/>
            <a:chExt cx="2113824" cy="368408"/>
          </a:xfrm>
        </p:grpSpPr>
        <p:sp>
          <p:nvSpPr>
            <p:cNvPr id="68" name="Rectangle 67">
              <a:extLst>
                <a:ext uri="{FF2B5EF4-FFF2-40B4-BE49-F238E27FC236}">
                  <a16:creationId xmlns:a16="http://schemas.microsoft.com/office/drawing/2014/main" id="{852DF14E-4F62-4CE8-8A29-BFC3B470DBC4}"/>
                </a:ext>
              </a:extLst>
            </p:cNvPr>
            <p:cNvSpPr/>
            <p:nvPr/>
          </p:nvSpPr>
          <p:spPr>
            <a:xfrm>
              <a:off x="9147045" y="5033145"/>
              <a:ext cx="2113824" cy="365760"/>
            </a:xfrm>
            <a:prstGeom prst="rect">
              <a:avLst/>
            </a:prstGeom>
            <a:solidFill>
              <a:schemeClr val="accent2"/>
            </a:solidFill>
            <a:ln w="63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lang="en-US" kern="0" dirty="0">
                  <a:solidFill>
                    <a:schemeClr val="bg1"/>
                  </a:solidFill>
                  <a:cs typeface="Segoe UI Light" panose="020B0502040204020203" pitchFamily="34" charset="0"/>
                </a:rPr>
                <a:t>Teams</a:t>
              </a:r>
              <a:endParaRPr kumimoji="0" lang="en-US" sz="1800" b="0" i="0" u="none" strike="noStrike" kern="0" cap="none" spc="0" normalizeH="0" baseline="0" noProof="0" dirty="0">
                <a:ln>
                  <a:noFill/>
                </a:ln>
                <a:solidFill>
                  <a:schemeClr val="bg1"/>
                </a:solidFill>
                <a:effectLst/>
                <a:uLnTx/>
                <a:uFillTx/>
                <a:cs typeface="Segoe UI Light" panose="020B0502040204020203" pitchFamily="34" charset="0"/>
              </a:endParaRPr>
            </a:p>
          </p:txBody>
        </p:sp>
        <p:pic>
          <p:nvPicPr>
            <p:cNvPr id="69" name="Picture 68">
              <a:extLst>
                <a:ext uri="{FF2B5EF4-FFF2-40B4-BE49-F238E27FC236}">
                  <a16:creationId xmlns:a16="http://schemas.microsoft.com/office/drawing/2014/main" id="{06ABE41F-DD53-4260-B5A9-FBDB598F3DB2}"/>
                </a:ext>
              </a:extLst>
            </p:cNvPr>
            <p:cNvPicPr>
              <a:picLocks noChangeAspect="1"/>
            </p:cNvPicPr>
            <p:nvPr/>
          </p:nvPicPr>
          <p:blipFill>
            <a:blip r:embed="rId11"/>
            <a:stretch>
              <a:fillRect/>
            </a:stretch>
          </p:blipFill>
          <p:spPr>
            <a:xfrm>
              <a:off x="9148217" y="5035793"/>
              <a:ext cx="365760" cy="365760"/>
            </a:xfrm>
            <a:prstGeom prst="rect">
              <a:avLst/>
            </a:prstGeom>
          </p:spPr>
        </p:pic>
      </p:grpSp>
      <p:pic>
        <p:nvPicPr>
          <p:cNvPr id="72" name="Picture 71">
            <a:extLst>
              <a:ext uri="{FF2B5EF4-FFF2-40B4-BE49-F238E27FC236}">
                <a16:creationId xmlns:a16="http://schemas.microsoft.com/office/drawing/2014/main" id="{683EC8A1-F8FC-4B3D-99EC-20E2E5668DED}"/>
              </a:ext>
            </a:extLst>
          </p:cNvPr>
          <p:cNvPicPr>
            <a:picLocks noChangeAspect="1"/>
          </p:cNvPicPr>
          <p:nvPr/>
        </p:nvPicPr>
        <p:blipFill>
          <a:blip r:embed="rId12"/>
          <a:stretch>
            <a:fillRect/>
          </a:stretch>
        </p:blipFill>
        <p:spPr>
          <a:xfrm>
            <a:off x="8961120" y="5038344"/>
            <a:ext cx="365760" cy="365760"/>
          </a:xfrm>
          <a:prstGeom prst="rect">
            <a:avLst/>
          </a:prstGeom>
        </p:spPr>
      </p:pic>
    </p:spTree>
    <p:extLst>
      <p:ext uri="{BB962C8B-B14F-4D97-AF65-F5344CB8AC3E}">
        <p14:creationId xmlns:p14="http://schemas.microsoft.com/office/powerpoint/2010/main" val="16111627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8"/>
          <p:cNvSpPr>
            <a:spLocks noGrp="1"/>
          </p:cNvSpPr>
          <p:nvPr>
            <p:ph type="body" sz="quarter" idx="10"/>
          </p:nvPr>
        </p:nvSpPr>
        <p:spPr>
          <a:xfrm>
            <a:off x="269239" y="1189177"/>
            <a:ext cx="4284714" cy="3336298"/>
          </a:xfrm>
        </p:spPr>
        <p:txBody>
          <a:bodyPr/>
          <a:lstStyle/>
          <a:p>
            <a:r>
              <a:rPr lang="en-US" sz="3200" dirty="0">
                <a:solidFill>
                  <a:srgbClr val="747474"/>
                </a:solidFill>
                <a:cs typeface="Segoe UI Light" panose="020B0502040204020203" pitchFamily="34" charset="0"/>
              </a:rPr>
              <a:t>Register your bot</a:t>
            </a:r>
          </a:p>
          <a:p>
            <a:r>
              <a:rPr lang="en-US" sz="3200" dirty="0">
                <a:solidFill>
                  <a:srgbClr val="747474"/>
                </a:solidFill>
                <a:cs typeface="Segoe UI Light" panose="020B0502040204020203" pitchFamily="34" charset="0"/>
              </a:rPr>
              <a:t>Connect to channels</a:t>
            </a:r>
          </a:p>
          <a:p>
            <a:r>
              <a:rPr lang="en-US" sz="3200" dirty="0">
                <a:solidFill>
                  <a:srgbClr val="747474"/>
                </a:solidFill>
                <a:cs typeface="Segoe UI Light" panose="020B0502040204020203" pitchFamily="34" charset="0"/>
              </a:rPr>
              <a:t>Test</a:t>
            </a:r>
          </a:p>
          <a:p>
            <a:r>
              <a:rPr lang="en-US" sz="3200" dirty="0">
                <a:solidFill>
                  <a:srgbClr val="747474"/>
                </a:solidFill>
                <a:cs typeface="Segoe UI Light" panose="020B0502040204020203" pitchFamily="34" charset="0"/>
              </a:rPr>
              <a:t>Publish</a:t>
            </a:r>
          </a:p>
          <a:p>
            <a:r>
              <a:rPr lang="en-US" sz="3200" dirty="0">
                <a:solidFill>
                  <a:srgbClr val="747474"/>
                </a:solidFill>
                <a:cs typeface="Segoe UI Light" panose="020B0502040204020203" pitchFamily="34" charset="0"/>
              </a:rPr>
              <a:t>Manage</a:t>
            </a:r>
          </a:p>
          <a:p>
            <a:r>
              <a:rPr lang="en-US" sz="3200" dirty="0">
                <a:solidFill>
                  <a:srgbClr val="747474"/>
                </a:solidFill>
                <a:cs typeface="Segoe UI Light" panose="020B0502040204020203" pitchFamily="34" charset="0"/>
              </a:rPr>
              <a:t>Measure</a:t>
            </a:r>
          </a:p>
        </p:txBody>
      </p:sp>
      <p:sp>
        <p:nvSpPr>
          <p:cNvPr id="16" name="Title 1"/>
          <p:cNvSpPr>
            <a:spLocks noGrp="1"/>
          </p:cNvSpPr>
          <p:nvPr>
            <p:ph type="title"/>
          </p:nvPr>
        </p:nvSpPr>
        <p:spPr>
          <a:xfrm>
            <a:off x="269240" y="289511"/>
            <a:ext cx="11655840" cy="899665"/>
          </a:xfrm>
        </p:spPr>
        <p:txBody>
          <a:bodyPr/>
          <a:lstStyle/>
          <a:p>
            <a:r>
              <a:rPr lang="en-US" dirty="0">
                <a:solidFill>
                  <a:srgbClr val="747474"/>
                </a:solidFill>
              </a:rPr>
              <a:t>Developer Portal</a:t>
            </a:r>
          </a:p>
        </p:txBody>
      </p:sp>
      <p:sp>
        <p:nvSpPr>
          <p:cNvPr id="18" name="Content Placeholder 2"/>
          <p:cNvSpPr>
            <a:spLocks noGrp="1"/>
          </p:cNvSpPr>
          <p:nvPr/>
        </p:nvSpPr>
        <p:spPr>
          <a:xfrm>
            <a:off x="152695" y="1254861"/>
            <a:ext cx="4549983" cy="5135908"/>
          </a:xfrm>
          <a:prstGeom prst="rect">
            <a:avLst/>
          </a:prstGeom>
        </p:spPr>
        <p:txBody>
          <a:bodyPr vert="horz" wrap="square" lIns="146304" tIns="91440" rIns="146304" bIns="91440" rtlCol="0">
            <a:normAutofit/>
          </a:bodyPr>
          <a:lstStyle>
            <a:lvl1pPr marL="336170" marR="0" indent="-336170" algn="l" defTabSz="91443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735" marR="0" indent="-236565" algn="l" defTabSz="91443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99"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512"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627" marR="0" indent="-224114" algn="l" defTabSz="91443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70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922"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141"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360" indent="-228610" algn="l" defTabSz="91443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endParaRPr lang="en-US" dirty="0">
              <a:cs typeface="Segoe UI Light" panose="020B0502040204020203" pitchFamily="34" charset="0"/>
            </a:endParaRPr>
          </a:p>
        </p:txBody>
      </p:sp>
      <p:grpSp>
        <p:nvGrpSpPr>
          <p:cNvPr id="19" name="Group 18"/>
          <p:cNvGrpSpPr/>
          <p:nvPr/>
        </p:nvGrpSpPr>
        <p:grpSpPr>
          <a:xfrm>
            <a:off x="4950995" y="289510"/>
            <a:ext cx="6894094" cy="6280515"/>
            <a:chOff x="4950995" y="289510"/>
            <a:chExt cx="6894094" cy="6280515"/>
          </a:xfrm>
        </p:grpSpPr>
        <p:pic>
          <p:nvPicPr>
            <p:cNvPr id="20" name="Picture 1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17169" y="376492"/>
              <a:ext cx="6777118" cy="6193533"/>
            </a:xfrm>
            <a:prstGeom prst="rect">
              <a:avLst/>
            </a:prstGeom>
            <a:ln w="3175">
              <a:solidFill>
                <a:schemeClr val="bg1">
                  <a:lumMod val="85000"/>
                </a:schemeClr>
              </a:solidFill>
            </a:ln>
          </p:spPr>
        </p:pic>
        <p:sp>
          <p:nvSpPr>
            <p:cNvPr id="21" name="Rectangle 20"/>
            <p:cNvSpPr/>
            <p:nvPr/>
          </p:nvSpPr>
          <p:spPr bwMode="auto">
            <a:xfrm>
              <a:off x="4950995" y="289510"/>
              <a:ext cx="6894094" cy="450432"/>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mj-lt"/>
                <a:ea typeface="Segoe UI" pitchFamily="34" charset="0"/>
                <a:cs typeface="Segoe UI" pitchFamily="34" charset="0"/>
              </a:endParaRPr>
            </a:p>
          </p:txBody>
        </p:sp>
      </p:grpSp>
    </p:spTree>
    <p:extLst>
      <p:ext uri="{BB962C8B-B14F-4D97-AF65-F5344CB8AC3E}">
        <p14:creationId xmlns:p14="http://schemas.microsoft.com/office/powerpoint/2010/main" val="145744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7C9848-666E-4E5E-ADEA-780F03F0E8C0}"/>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787454E6-EF67-4130-A3B5-10B2DA247691}"/>
              </a:ext>
            </a:extLst>
          </p:cNvPr>
          <p:cNvSpPr>
            <a:spLocks noGrp="1"/>
          </p:cNvSpPr>
          <p:nvPr>
            <p:ph type="body" sz="quarter" idx="12"/>
          </p:nvPr>
        </p:nvSpPr>
        <p:spPr>
          <a:xfrm>
            <a:off x="274638" y="4872215"/>
            <a:ext cx="7315199" cy="1181862"/>
          </a:xfrm>
        </p:spPr>
        <p:txBody>
          <a:bodyPr/>
          <a:lstStyle/>
          <a:p>
            <a:r>
              <a:rPr lang="en-US" dirty="0" err="1"/>
              <a:t>EchoBot</a:t>
            </a:r>
            <a:r>
              <a:rPr lang="en-US" dirty="0"/>
              <a:t> (in Visual Studio Bot Application project template)</a:t>
            </a:r>
          </a:p>
        </p:txBody>
      </p:sp>
    </p:spTree>
    <p:extLst>
      <p:ext uri="{BB962C8B-B14F-4D97-AF65-F5344CB8AC3E}">
        <p14:creationId xmlns:p14="http://schemas.microsoft.com/office/powerpoint/2010/main" val="1542223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637" y="296862"/>
            <a:ext cx="11734800" cy="917575"/>
          </a:xfrm>
        </p:spPr>
        <p:txBody>
          <a:bodyPr/>
          <a:lstStyle/>
          <a:p>
            <a:r>
              <a:rPr lang="en-US" dirty="0"/>
              <a:t>Dialogs are for bots like screens are for apps</a:t>
            </a:r>
          </a:p>
        </p:txBody>
      </p:sp>
      <p:sp>
        <p:nvSpPr>
          <p:cNvPr id="6" name="TextBox 5"/>
          <p:cNvSpPr txBox="1"/>
          <p:nvPr/>
        </p:nvSpPr>
        <p:spPr>
          <a:xfrm>
            <a:off x="274637" y="1135062"/>
            <a:ext cx="11565155" cy="5937010"/>
          </a:xfrm>
          <a:prstGeom prst="rect">
            <a:avLst/>
          </a:prstGeom>
          <a:noFill/>
        </p:spPr>
        <p:txBody>
          <a:bodyPr wrap="square" lIns="182880" tIns="146304" rIns="182880" bIns="146304" rtlCol="0">
            <a:spAutoFit/>
          </a:bodyPr>
          <a:lstStyle/>
          <a:p>
            <a:pPr marL="0" lvl="1" defTabSz="914400">
              <a:lnSpc>
                <a:spcPct val="90000"/>
              </a:lnSpc>
              <a:spcAft>
                <a:spcPts val="600"/>
              </a:spcAft>
              <a:defRPr/>
            </a:pPr>
            <a:r>
              <a:rPr lang="en-US" sz="2400" b="1" kern="0" dirty="0">
                <a:latin typeface="+mj-lt"/>
              </a:rPr>
              <a:t>They separate concerns and organize flows, exactly the same way:</a:t>
            </a:r>
          </a:p>
          <a:p>
            <a:pPr marL="342900" lvl="1" indent="-342900" defTabSz="914400">
              <a:lnSpc>
                <a:spcPct val="90000"/>
              </a:lnSpc>
              <a:spcAft>
                <a:spcPts val="600"/>
              </a:spcAft>
              <a:buFont typeface="Arial" panose="020B0604020202020204" pitchFamily="34" charset="0"/>
              <a:buChar char="•"/>
              <a:defRPr/>
            </a:pPr>
            <a:endParaRPr lang="pt-BR"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pt-BR"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pt-BR"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pt-BR"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20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000" b="1" kern="0" dirty="0">
              <a:latin typeface="+mj-lt"/>
            </a:endParaRPr>
          </a:p>
          <a:p>
            <a:pPr marL="0" marR="0" lvl="1" defTabSz="914400" eaLnBrk="1" fontAlgn="auto" latinLnBrk="0" hangingPunct="1">
              <a:lnSpc>
                <a:spcPct val="90000"/>
              </a:lnSpc>
              <a:spcBef>
                <a:spcPts val="0"/>
              </a:spcBef>
              <a:spcAft>
                <a:spcPts val="600"/>
              </a:spcAft>
              <a:buClrTx/>
              <a:buSzTx/>
              <a:tabLst/>
              <a:defRPr/>
            </a:pPr>
            <a:endParaRPr lang="pt-BR" sz="20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0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en-US" sz="1600" b="1" kern="0" dirty="0">
              <a:latin typeface="+mj-lt"/>
            </a:endParaRPr>
          </a:p>
          <a:p>
            <a:pPr marL="0" lvl="1" defTabSz="914400">
              <a:lnSpc>
                <a:spcPct val="90000"/>
              </a:lnSpc>
              <a:spcAft>
                <a:spcPts val="600"/>
              </a:spcAft>
              <a:defRPr/>
            </a:pPr>
            <a:r>
              <a:rPr lang="en-US" sz="2400" b="1" kern="0" dirty="0">
                <a:latin typeface="+mj-lt"/>
              </a:rPr>
              <a:t>Read more: </a:t>
            </a:r>
          </a:p>
          <a:p>
            <a:pPr marL="0" lvl="1" defTabSz="914400">
              <a:lnSpc>
                <a:spcPct val="90000"/>
              </a:lnSpc>
              <a:spcAft>
                <a:spcPts val="600"/>
              </a:spcAft>
              <a:defRPr/>
            </a:pPr>
            <a:r>
              <a:rPr lang="en-US" sz="2400" b="1" kern="0" dirty="0">
                <a:latin typeface="+mj-lt"/>
                <a:hlinkClick r:id="rId3"/>
              </a:rPr>
              <a:t>https://docs.microsoft.com/en-us/bot-framework/bot-design-conversation-flow</a:t>
            </a:r>
            <a:r>
              <a:rPr lang="en-US" sz="2400" b="1" kern="0" dirty="0">
                <a:latin typeface="+mj-lt"/>
              </a:rPr>
              <a:t> </a:t>
            </a:r>
          </a:p>
          <a:p>
            <a:pPr marL="342900" lvl="1" indent="-342900" defTabSz="914400">
              <a:lnSpc>
                <a:spcPct val="90000"/>
              </a:lnSpc>
              <a:spcAft>
                <a:spcPts val="600"/>
              </a:spcAft>
              <a:buFont typeface="Arial" panose="020B0604020202020204" pitchFamily="34" charset="0"/>
              <a:buChar char="•"/>
              <a:defRPr/>
            </a:pPr>
            <a:endParaRPr lang="en-US" sz="1600" b="1" kern="0" dirty="0">
              <a:latin typeface="+mj-lt"/>
            </a:endParaRPr>
          </a:p>
        </p:txBody>
      </p:sp>
      <p:pic>
        <p:nvPicPr>
          <p:cNvPr id="2" name="Picture 1"/>
          <p:cNvPicPr>
            <a:picLocks noChangeAspect="1"/>
          </p:cNvPicPr>
          <p:nvPr/>
        </p:nvPicPr>
        <p:blipFill>
          <a:blip r:embed="rId4"/>
          <a:stretch>
            <a:fillRect/>
          </a:stretch>
        </p:blipFill>
        <p:spPr>
          <a:xfrm>
            <a:off x="1387602" y="1861765"/>
            <a:ext cx="8533529" cy="3769097"/>
          </a:xfrm>
          <a:prstGeom prst="rect">
            <a:avLst/>
          </a:prstGeom>
        </p:spPr>
      </p:pic>
    </p:spTree>
    <p:extLst>
      <p:ext uri="{BB962C8B-B14F-4D97-AF65-F5344CB8AC3E}">
        <p14:creationId xmlns:p14="http://schemas.microsoft.com/office/powerpoint/2010/main" val="2653938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 – C#</a:t>
            </a:r>
          </a:p>
        </p:txBody>
      </p:sp>
      <p:sp>
        <p:nvSpPr>
          <p:cNvPr id="5" name="Text Placeholder 4"/>
          <p:cNvSpPr>
            <a:spLocks noGrp="1"/>
          </p:cNvSpPr>
          <p:nvPr>
            <p:ph type="body" sz="quarter" idx="10"/>
          </p:nvPr>
        </p:nvSpPr>
        <p:spPr>
          <a:xfrm>
            <a:off x="350837" y="1279580"/>
            <a:ext cx="11887199" cy="2154436"/>
          </a:xfrm>
        </p:spPr>
        <p:txBody>
          <a:bodyPr/>
          <a:lstStyle/>
          <a:p>
            <a:r>
              <a:rPr lang="en-US" sz="2000" dirty="0"/>
              <a:t>public class </a:t>
            </a:r>
            <a:r>
              <a:rPr lang="en-US" sz="2000" dirty="0" err="1"/>
              <a:t>MessagesController</a:t>
            </a:r>
            <a:r>
              <a:rPr lang="en-US" sz="2000" dirty="0"/>
              <a:t> : </a:t>
            </a:r>
            <a:r>
              <a:rPr lang="en-US" sz="2000" dirty="0" err="1"/>
              <a:t>ApiController</a:t>
            </a:r>
            <a:endParaRPr lang="en-US" sz="2000" dirty="0"/>
          </a:p>
          <a:p>
            <a:r>
              <a:rPr lang="en-US" sz="2000" dirty="0"/>
              <a:t>{</a:t>
            </a:r>
          </a:p>
          <a:p>
            <a:r>
              <a:rPr lang="en-US" sz="2000" dirty="0"/>
              <a:t>    public </a:t>
            </a:r>
            <a:r>
              <a:rPr lang="en-US" sz="2000" dirty="0" err="1"/>
              <a:t>async</a:t>
            </a:r>
            <a:r>
              <a:rPr lang="en-US" sz="2000" dirty="0"/>
              <a:t> Task&lt;</a:t>
            </a:r>
            <a:r>
              <a:rPr lang="en-US" sz="2000" dirty="0" err="1"/>
              <a:t>HttpResponseMessage</a:t>
            </a:r>
            <a:r>
              <a:rPr lang="en-US" sz="2000" dirty="0"/>
              <a:t>&gt; Post([</a:t>
            </a:r>
            <a:r>
              <a:rPr lang="en-US" sz="2000" dirty="0" err="1"/>
              <a:t>FromBody</a:t>
            </a:r>
            <a:r>
              <a:rPr lang="en-US" sz="2000" dirty="0"/>
              <a:t>]Activity activity)</a:t>
            </a:r>
          </a:p>
          <a:p>
            <a:r>
              <a:rPr lang="en-US" sz="2000" dirty="0"/>
              <a:t>    {</a:t>
            </a:r>
          </a:p>
          <a:p>
            <a:r>
              <a:rPr lang="en-US" sz="2000" dirty="0"/>
              <a:t>            //controller redirects to </a:t>
            </a:r>
            <a:r>
              <a:rPr lang="en-US" sz="2000" dirty="0" err="1"/>
              <a:t>RootDialog</a:t>
            </a:r>
            <a:endParaRPr lang="en-US" sz="2000" dirty="0"/>
          </a:p>
          <a:p>
            <a:r>
              <a:rPr lang="en-US" sz="2000" dirty="0"/>
              <a:t>            await </a:t>
            </a:r>
            <a:r>
              <a:rPr lang="en-US" sz="2000" dirty="0" err="1"/>
              <a:t>Conversation.</a:t>
            </a:r>
            <a:r>
              <a:rPr lang="en-US" sz="2000" b="1" dirty="0" err="1"/>
              <a:t>SendAsync</a:t>
            </a:r>
            <a:r>
              <a:rPr lang="en-US" sz="2000" dirty="0"/>
              <a:t>(activity, () =&gt; new </a:t>
            </a:r>
            <a:r>
              <a:rPr lang="en-US" sz="2000" b="1" dirty="0" err="1"/>
              <a:t>RootDialog</a:t>
            </a:r>
            <a:r>
              <a:rPr lang="en-US" sz="2000" dirty="0"/>
              <a:t>()); </a:t>
            </a:r>
          </a:p>
        </p:txBody>
      </p:sp>
    </p:spTree>
    <p:extLst>
      <p:ext uri="{BB962C8B-B14F-4D97-AF65-F5344CB8AC3E}">
        <p14:creationId xmlns:p14="http://schemas.microsoft.com/office/powerpoint/2010/main" val="354573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Invoking a Dialog – Node</a:t>
            </a:r>
          </a:p>
        </p:txBody>
      </p:sp>
      <p:sp>
        <p:nvSpPr>
          <p:cNvPr id="5" name="Text Placeholder 4"/>
          <p:cNvSpPr>
            <a:spLocks noGrp="1"/>
          </p:cNvSpPr>
          <p:nvPr>
            <p:ph type="body" sz="quarter" idx="10"/>
          </p:nvPr>
        </p:nvSpPr>
        <p:spPr>
          <a:xfrm>
            <a:off x="350837" y="1182747"/>
            <a:ext cx="11887199" cy="4524315"/>
          </a:xfrm>
        </p:spPr>
        <p:txBody>
          <a:bodyPr/>
          <a:lstStyle/>
          <a:p>
            <a:r>
              <a:rPr lang="en-US" sz="2000" dirty="0" err="1"/>
              <a:t>var</a:t>
            </a:r>
            <a:r>
              <a:rPr lang="en-US" sz="2000" dirty="0"/>
              <a:t> server = </a:t>
            </a:r>
            <a:r>
              <a:rPr lang="en-US" sz="2000" dirty="0" err="1"/>
              <a:t>restify.createServer</a:t>
            </a:r>
            <a:r>
              <a:rPr lang="en-US" sz="2000" dirty="0"/>
              <a:t>();</a:t>
            </a:r>
          </a:p>
          <a:p>
            <a:r>
              <a:rPr lang="en-US" sz="2000" dirty="0" err="1"/>
              <a:t>server.listen</a:t>
            </a:r>
            <a:r>
              <a:rPr lang="en-US" sz="2000" dirty="0"/>
              <a:t>(</a:t>
            </a:r>
            <a:r>
              <a:rPr lang="en-US" sz="2000" dirty="0" err="1"/>
              <a:t>process.env.port</a:t>
            </a:r>
            <a:r>
              <a:rPr lang="en-US" sz="2000" dirty="0"/>
              <a:t> || </a:t>
            </a:r>
            <a:r>
              <a:rPr lang="en-US" sz="2000" dirty="0" err="1"/>
              <a:t>process.env.PORT</a:t>
            </a:r>
            <a:r>
              <a:rPr lang="en-US" sz="2000" dirty="0"/>
              <a:t> || 3978, function () { });</a:t>
            </a:r>
          </a:p>
          <a:p>
            <a:endParaRPr lang="en-US" sz="2000" dirty="0"/>
          </a:p>
          <a:p>
            <a:r>
              <a:rPr lang="en-US" sz="2000" dirty="0" err="1"/>
              <a:t>var</a:t>
            </a:r>
            <a:r>
              <a:rPr lang="en-US" sz="2000" dirty="0"/>
              <a:t> connector = new </a:t>
            </a:r>
            <a:r>
              <a:rPr lang="en-US" sz="2000" dirty="0" err="1"/>
              <a:t>builder.ChatConnector</a:t>
            </a:r>
            <a:r>
              <a:rPr lang="en-US" sz="2000" dirty="0"/>
              <a:t>({</a:t>
            </a:r>
          </a:p>
          <a:p>
            <a:r>
              <a:rPr lang="en-US" sz="2000" dirty="0"/>
              <a:t>    </a:t>
            </a:r>
            <a:r>
              <a:rPr lang="en-US" sz="2000" dirty="0" err="1"/>
              <a:t>appId</a:t>
            </a:r>
            <a:r>
              <a:rPr lang="en-US" sz="2000" dirty="0"/>
              <a:t>: </a:t>
            </a:r>
            <a:r>
              <a:rPr lang="en-US" sz="2000" dirty="0" err="1"/>
              <a:t>process.env.MICROSOFT_APP_ID</a:t>
            </a:r>
            <a:r>
              <a:rPr lang="en-US" sz="2000" dirty="0"/>
              <a:t>,</a:t>
            </a:r>
          </a:p>
          <a:p>
            <a:r>
              <a:rPr lang="en-US" sz="2000" dirty="0"/>
              <a:t>    </a:t>
            </a:r>
            <a:r>
              <a:rPr lang="en-US" sz="2000" dirty="0" err="1"/>
              <a:t>appPassword</a:t>
            </a:r>
            <a:r>
              <a:rPr lang="en-US" sz="2000" dirty="0"/>
              <a:t>: </a:t>
            </a:r>
            <a:r>
              <a:rPr lang="en-US" sz="2000" dirty="0" err="1"/>
              <a:t>process.env.MICROSOFT_APP_PASSWORD</a:t>
            </a:r>
            <a:endParaRPr lang="en-US" sz="2000" dirty="0"/>
          </a:p>
          <a:p>
            <a:r>
              <a:rPr lang="en-US" sz="2000" dirty="0"/>
              <a:t>});</a:t>
            </a:r>
          </a:p>
          <a:p>
            <a:endParaRPr lang="en-US" sz="2000" dirty="0"/>
          </a:p>
          <a:p>
            <a:r>
              <a:rPr lang="en-US" sz="2000" dirty="0" err="1"/>
              <a:t>var</a:t>
            </a:r>
            <a:r>
              <a:rPr lang="en-US" sz="2000" dirty="0"/>
              <a:t> bot = new </a:t>
            </a:r>
            <a:r>
              <a:rPr lang="en-US" sz="2000" dirty="0" err="1"/>
              <a:t>builder.UniversalBot</a:t>
            </a:r>
            <a:r>
              <a:rPr lang="en-US" sz="2000" dirty="0"/>
              <a:t>(connector);</a:t>
            </a:r>
          </a:p>
          <a:p>
            <a:r>
              <a:rPr lang="en-US" sz="2000" dirty="0" err="1"/>
              <a:t>server.post</a:t>
            </a:r>
            <a:r>
              <a:rPr lang="en-US" sz="2000" dirty="0"/>
              <a:t>('/</a:t>
            </a:r>
            <a:r>
              <a:rPr lang="en-US" sz="2000" dirty="0" err="1"/>
              <a:t>api</a:t>
            </a:r>
            <a:r>
              <a:rPr lang="en-US" sz="2000" dirty="0"/>
              <a:t>/messages', </a:t>
            </a:r>
            <a:r>
              <a:rPr lang="en-US" sz="2000" dirty="0" err="1"/>
              <a:t>connector.listen</a:t>
            </a:r>
            <a:r>
              <a:rPr lang="en-US" sz="2000" dirty="0"/>
              <a:t>());</a:t>
            </a:r>
          </a:p>
          <a:p>
            <a:endParaRPr lang="en-US" sz="2000" dirty="0"/>
          </a:p>
          <a:p>
            <a:r>
              <a:rPr lang="en-US" sz="2000" dirty="0"/>
              <a:t>// Root dialog</a:t>
            </a:r>
          </a:p>
          <a:p>
            <a:r>
              <a:rPr lang="en-US" sz="2000" b="1" dirty="0" err="1"/>
              <a:t>bot.dialog</a:t>
            </a:r>
            <a:r>
              <a:rPr lang="en-US" sz="2000" b="1" dirty="0"/>
              <a:t>('/', ...</a:t>
            </a:r>
          </a:p>
        </p:txBody>
      </p:sp>
    </p:spTree>
    <p:extLst>
      <p:ext uri="{BB962C8B-B14F-4D97-AF65-F5344CB8AC3E}">
        <p14:creationId xmlns:p14="http://schemas.microsoft.com/office/powerpoint/2010/main" val="408988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dirty="0"/>
              <a:t>Dialogs are serialized into stacks</a:t>
            </a:r>
          </a:p>
        </p:txBody>
      </p:sp>
      <p:sp>
        <p:nvSpPr>
          <p:cNvPr id="6" name="TextBox 5"/>
          <p:cNvSpPr txBox="1"/>
          <p:nvPr/>
        </p:nvSpPr>
        <p:spPr>
          <a:xfrm>
            <a:off x="3246437" y="1973262"/>
            <a:ext cx="8593355" cy="1778949"/>
          </a:xfrm>
          <a:prstGeom prst="rect">
            <a:avLst/>
          </a:prstGeom>
          <a:noFill/>
        </p:spPr>
        <p:txBody>
          <a:bodyPr wrap="square" lIns="182880" tIns="146304" rIns="182880" bIns="146304" rtlCol="0">
            <a:spAutoFit/>
          </a:bodyPr>
          <a:lstStyle/>
          <a:p>
            <a:pPr marL="0" lvl="1" defTabSz="914400">
              <a:lnSpc>
                <a:spcPct val="90000"/>
              </a:lnSpc>
              <a:spcAft>
                <a:spcPts val="600"/>
              </a:spcAft>
              <a:defRPr/>
            </a:pPr>
            <a:r>
              <a:rPr lang="pt-BR" sz="3200" b="1" kern="0" dirty="0">
                <a:latin typeface="+mj-lt"/>
              </a:rPr>
              <a:t>This is how we know how to navigate “back”</a:t>
            </a:r>
          </a:p>
          <a:p>
            <a:pPr marL="0" lvl="1" defTabSz="914400">
              <a:lnSpc>
                <a:spcPct val="90000"/>
              </a:lnSpc>
              <a:spcAft>
                <a:spcPts val="600"/>
              </a:spcAft>
              <a:defRPr/>
            </a:pPr>
            <a:endParaRPr lang="pt-BR" sz="3200" b="1" kern="0" dirty="0">
              <a:latin typeface="+mj-lt"/>
            </a:endParaRPr>
          </a:p>
          <a:p>
            <a:pPr marL="0" lvl="1" defTabSz="914400">
              <a:lnSpc>
                <a:spcPct val="90000"/>
              </a:lnSpc>
              <a:spcAft>
                <a:spcPts val="600"/>
              </a:spcAft>
              <a:defRPr/>
            </a:pPr>
            <a:r>
              <a:rPr lang="pt-BR" sz="3200" b="1" kern="0" dirty="0">
                <a:latin typeface="+mj-lt"/>
              </a:rPr>
              <a:t>Users won’t necessarily think that way</a:t>
            </a:r>
            <a:endParaRPr lang="en-US" sz="3200" b="1" kern="0" dirty="0">
              <a:latin typeface="+mj-lt"/>
            </a:endParaRPr>
          </a:p>
        </p:txBody>
      </p:sp>
      <p:sp>
        <p:nvSpPr>
          <p:cNvPr id="5" name="Rectangle 4"/>
          <p:cNvSpPr/>
          <p:nvPr/>
        </p:nvSpPr>
        <p:spPr bwMode="auto">
          <a:xfrm>
            <a:off x="427037" y="1592550"/>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Root Dialog</a:t>
            </a:r>
          </a:p>
        </p:txBody>
      </p:sp>
      <p:sp>
        <p:nvSpPr>
          <p:cNvPr id="7" name="Rectangle 6"/>
          <p:cNvSpPr/>
          <p:nvPr/>
        </p:nvSpPr>
        <p:spPr bwMode="auto">
          <a:xfrm>
            <a:off x="427037" y="278195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Dialog 1</a:t>
            </a:r>
          </a:p>
        </p:txBody>
      </p:sp>
      <p:sp>
        <p:nvSpPr>
          <p:cNvPr id="8" name="Rectangle 7"/>
          <p:cNvSpPr/>
          <p:nvPr/>
        </p:nvSpPr>
        <p:spPr bwMode="auto">
          <a:xfrm>
            <a:off x="427037" y="3918257"/>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Dialog 2</a:t>
            </a:r>
          </a:p>
        </p:txBody>
      </p:sp>
      <p:sp>
        <p:nvSpPr>
          <p:cNvPr id="9" name="Rectangle 8"/>
          <p:cNvSpPr/>
          <p:nvPr/>
        </p:nvSpPr>
        <p:spPr bwMode="auto">
          <a:xfrm>
            <a:off x="427037" y="5025472"/>
            <a:ext cx="2359253" cy="7577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197965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 – C#</a:t>
            </a:r>
          </a:p>
        </p:txBody>
      </p:sp>
      <p:sp>
        <p:nvSpPr>
          <p:cNvPr id="5" name="Text Placeholder 4"/>
          <p:cNvSpPr>
            <a:spLocks noGrp="1"/>
          </p:cNvSpPr>
          <p:nvPr>
            <p:ph type="body" sz="quarter" idx="10"/>
          </p:nvPr>
        </p:nvSpPr>
        <p:spPr>
          <a:xfrm>
            <a:off x="274639" y="1212849"/>
            <a:ext cx="12039598" cy="5693866"/>
          </a:xfrm>
        </p:spPr>
        <p:txBody>
          <a:bodyPr/>
          <a:lstStyle/>
          <a:p>
            <a:r>
              <a:rPr lang="en-US" sz="2000" dirty="0"/>
              <a:t>public virtual </a:t>
            </a:r>
            <a:r>
              <a:rPr lang="en-US" sz="2000" dirty="0" err="1"/>
              <a:t>async</a:t>
            </a:r>
            <a:r>
              <a:rPr lang="en-US" sz="2000" dirty="0"/>
              <a:t> Task </a:t>
            </a:r>
            <a:r>
              <a:rPr lang="en-US" sz="2000" dirty="0" err="1"/>
              <a:t>MessageReceivedAsync</a:t>
            </a:r>
            <a:r>
              <a:rPr lang="en-US" sz="2000" dirty="0"/>
              <a:t>(</a:t>
            </a:r>
            <a:r>
              <a:rPr lang="en-US" sz="2000" dirty="0" err="1"/>
              <a:t>IDialogContext</a:t>
            </a:r>
            <a:r>
              <a:rPr lang="en-US" sz="2000" dirty="0"/>
              <a:t> context, </a:t>
            </a:r>
            <a:r>
              <a:rPr lang="en-US" sz="2000" dirty="0" err="1"/>
              <a:t>IAwaitable</a:t>
            </a:r>
            <a:r>
              <a:rPr lang="en-US" sz="2000" dirty="0"/>
              <a:t>&lt;</a:t>
            </a:r>
            <a:r>
              <a:rPr lang="en-US" sz="2000" dirty="0" err="1"/>
              <a:t>IMessageActivity</a:t>
            </a:r>
            <a:r>
              <a:rPr lang="en-US" sz="2000" dirty="0"/>
              <a:t>&gt; result)</a:t>
            </a:r>
          </a:p>
          <a:p>
            <a:r>
              <a:rPr lang="en-US" sz="2000" dirty="0"/>
              <a:t>{</a:t>
            </a:r>
          </a:p>
          <a:p>
            <a:r>
              <a:rPr lang="en-US" sz="2000" dirty="0"/>
              <a:t>  </a:t>
            </a:r>
            <a:r>
              <a:rPr lang="en-US" sz="2000" dirty="0" err="1"/>
              <a:t>var</a:t>
            </a:r>
            <a:r>
              <a:rPr lang="en-US" sz="2000" dirty="0"/>
              <a:t> message = await result; //We've got a message!</a:t>
            </a:r>
          </a:p>
          <a:p>
            <a:r>
              <a:rPr lang="en-US" sz="2000" dirty="0"/>
              <a:t>  if (</a:t>
            </a:r>
            <a:r>
              <a:rPr lang="en-US" sz="2000" dirty="0" err="1"/>
              <a:t>message.Text.ToLower</a:t>
            </a:r>
            <a:r>
              <a:rPr lang="en-US" sz="2000" dirty="0"/>
              <a:t>().Contains("order"))</a:t>
            </a:r>
          </a:p>
          <a:p>
            <a:r>
              <a:rPr lang="en-US" sz="2000" dirty="0"/>
              <a:t>  {</a:t>
            </a:r>
          </a:p>
          <a:p>
            <a:r>
              <a:rPr lang="en-US" sz="2000" dirty="0"/>
              <a:t>    //User said 'order'. Let's invoke the New Order Dialog and wait for it to finish</a:t>
            </a:r>
          </a:p>
          <a:p>
            <a:r>
              <a:rPr lang="en-US" sz="2000" dirty="0"/>
              <a:t>    //Then, we will call the </a:t>
            </a:r>
            <a:r>
              <a:rPr lang="en-US" sz="2000" dirty="0" err="1"/>
              <a:t>ResumeAfterNewOrderDialog</a:t>
            </a:r>
            <a:endParaRPr lang="en-US" sz="2000" dirty="0"/>
          </a:p>
          <a:p>
            <a:r>
              <a:rPr lang="en-US" sz="2000" b="1" dirty="0"/>
              <a:t>    await </a:t>
            </a:r>
            <a:r>
              <a:rPr lang="en-US" sz="2000" b="1" dirty="0" err="1"/>
              <a:t>context.Forward</a:t>
            </a:r>
            <a:r>
              <a:rPr lang="en-US" sz="2000" b="1" dirty="0"/>
              <a:t>(new </a:t>
            </a:r>
            <a:r>
              <a:rPr lang="en-US" sz="2000" b="1" dirty="0" err="1"/>
              <a:t>NewOrderDialog</a:t>
            </a:r>
            <a:r>
              <a:rPr lang="en-US" sz="2000" b="1" dirty="0"/>
              <a:t>(</a:t>
            </a:r>
            <a:r>
              <a:rPr lang="en-US" sz="2000" dirty="0"/>
              <a:t>), </a:t>
            </a:r>
            <a:r>
              <a:rPr lang="en-US" sz="2000" dirty="0" err="1"/>
              <a:t>this.ResumeAfterNewOrderDialog</a:t>
            </a:r>
            <a:r>
              <a:rPr lang="en-US" sz="2000" dirty="0"/>
              <a:t>, message, </a:t>
            </a:r>
            <a:r>
              <a:rPr lang="en-US" sz="2000" dirty="0" err="1"/>
              <a:t>CancellationToken.None</a:t>
            </a:r>
            <a:r>
              <a:rPr lang="en-US" sz="2000" dirty="0"/>
              <a:t>);</a:t>
            </a:r>
          </a:p>
          <a:p>
            <a:r>
              <a:rPr lang="en-US" sz="2000" dirty="0"/>
              <a:t>  }</a:t>
            </a:r>
          </a:p>
          <a:p>
            <a:r>
              <a:rPr lang="en-US" sz="2000" dirty="0"/>
              <a:t>  //User typed something else so for simplicity we will just ignore </a:t>
            </a:r>
          </a:p>
          <a:p>
            <a:r>
              <a:rPr lang="en-US" sz="2000" dirty="0"/>
              <a:t>  //and keep waiting for the next message</a:t>
            </a:r>
          </a:p>
          <a:p>
            <a:r>
              <a:rPr lang="en-US" sz="2000" dirty="0"/>
              <a:t>  </a:t>
            </a:r>
            <a:r>
              <a:rPr lang="en-US" sz="2000" dirty="0" err="1"/>
              <a:t>context.Wait</a:t>
            </a:r>
            <a:r>
              <a:rPr lang="en-US" sz="2000" dirty="0"/>
              <a:t>(</a:t>
            </a:r>
            <a:r>
              <a:rPr lang="en-US" sz="2000" dirty="0" err="1"/>
              <a:t>this.MessageReceivedAsync</a:t>
            </a:r>
            <a:r>
              <a:rPr lang="en-US" sz="2000" dirty="0"/>
              <a:t>);</a:t>
            </a:r>
          </a:p>
          <a:p>
            <a:r>
              <a:rPr lang="en-US" sz="2000" dirty="0"/>
              <a:t>}</a:t>
            </a:r>
          </a:p>
          <a:p>
            <a:endParaRPr lang="en-US" sz="2000" dirty="0"/>
          </a:p>
        </p:txBody>
      </p:sp>
    </p:spTree>
    <p:extLst>
      <p:ext uri="{BB962C8B-B14F-4D97-AF65-F5344CB8AC3E}">
        <p14:creationId xmlns:p14="http://schemas.microsoft.com/office/powerpoint/2010/main" val="289956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Redirecting to a Dialog – Node</a:t>
            </a:r>
          </a:p>
        </p:txBody>
      </p:sp>
      <p:sp>
        <p:nvSpPr>
          <p:cNvPr id="5" name="Text Placeholder 4"/>
          <p:cNvSpPr>
            <a:spLocks noGrp="1"/>
          </p:cNvSpPr>
          <p:nvPr>
            <p:ph type="body" sz="quarter" idx="10"/>
          </p:nvPr>
        </p:nvSpPr>
        <p:spPr>
          <a:xfrm>
            <a:off x="122237" y="1668462"/>
            <a:ext cx="11887199" cy="4739759"/>
          </a:xfrm>
        </p:spPr>
        <p:txBody>
          <a:bodyPr/>
          <a:lstStyle/>
          <a:p>
            <a:r>
              <a:rPr lang="en-US" sz="1600" dirty="0" err="1"/>
              <a:t>bot.dialog</a:t>
            </a:r>
            <a:r>
              <a:rPr lang="en-US" sz="1600" dirty="0"/>
              <a:t>('/', new </a:t>
            </a:r>
            <a:r>
              <a:rPr lang="en-US" sz="1600" dirty="0" err="1"/>
              <a:t>builder.IntentDialog</a:t>
            </a:r>
            <a:r>
              <a:rPr lang="en-US" sz="1600" dirty="0"/>
              <a:t>()</a:t>
            </a:r>
          </a:p>
          <a:p>
            <a:r>
              <a:rPr lang="en-US" sz="1600" dirty="0"/>
              <a:t>//Did the user type 'order'?</a:t>
            </a:r>
          </a:p>
          <a:p>
            <a:r>
              <a:rPr lang="en-US" sz="1600" dirty="0"/>
              <a:t>.</a:t>
            </a:r>
            <a:r>
              <a:rPr lang="en-US" sz="1600" dirty="0" err="1"/>
              <a:t>matchesAny</a:t>
            </a:r>
            <a:r>
              <a:rPr lang="en-US" sz="1600" dirty="0"/>
              <a:t>([/order/i], [ </a:t>
            </a:r>
          </a:p>
          <a:p>
            <a:r>
              <a:rPr lang="en-US" sz="1600" dirty="0"/>
              <a:t>    function (session) {</a:t>
            </a:r>
          </a:p>
          <a:p>
            <a:r>
              <a:rPr lang="en-US" sz="1600" dirty="0"/>
              <a:t>        //Let's invoke then the new order dialog</a:t>
            </a:r>
          </a:p>
          <a:p>
            <a:r>
              <a:rPr lang="en-US" sz="1600" dirty="0"/>
              <a:t>        </a:t>
            </a:r>
            <a:r>
              <a:rPr lang="en-US" sz="1600" b="1" dirty="0" err="1"/>
              <a:t>session.beginDialog</a:t>
            </a:r>
            <a:r>
              <a:rPr lang="en-US" sz="1600" b="1" dirty="0"/>
              <a:t>('/</a:t>
            </a:r>
            <a:r>
              <a:rPr lang="en-US" sz="1600" b="1" dirty="0" err="1"/>
              <a:t>newOrder</a:t>
            </a:r>
            <a:r>
              <a:rPr lang="en-US" sz="1600" b="1" dirty="0"/>
              <a:t>');</a:t>
            </a:r>
          </a:p>
          <a:p>
            <a:r>
              <a:rPr lang="en-US" sz="1600" dirty="0"/>
              <a:t>    },</a:t>
            </a:r>
          </a:p>
          <a:p>
            <a:endParaRPr lang="en-US" sz="1600" dirty="0"/>
          </a:p>
          <a:p>
            <a:r>
              <a:rPr lang="en-US" sz="1600" dirty="0"/>
              <a:t>    function (session, result) {</a:t>
            </a:r>
          </a:p>
          <a:p>
            <a:r>
              <a:rPr lang="en-US" sz="1600" dirty="0"/>
              <a:t>        //This will get us whatever the new order dialog decided to return to us</a:t>
            </a:r>
          </a:p>
          <a:p>
            <a:r>
              <a:rPr lang="en-US" sz="1600" dirty="0"/>
              <a:t>        </a:t>
            </a:r>
            <a:r>
              <a:rPr lang="en-US" sz="1600" dirty="0" err="1"/>
              <a:t>var</a:t>
            </a:r>
            <a:r>
              <a:rPr lang="en-US" sz="1600" dirty="0"/>
              <a:t> </a:t>
            </a:r>
            <a:r>
              <a:rPr lang="en-US" sz="1600" dirty="0" err="1"/>
              <a:t>resultFromNewOrder</a:t>
            </a:r>
            <a:r>
              <a:rPr lang="en-US" sz="1600" dirty="0"/>
              <a:t> = </a:t>
            </a:r>
            <a:r>
              <a:rPr lang="en-US" sz="1600" dirty="0" err="1"/>
              <a:t>result.response</a:t>
            </a:r>
            <a:r>
              <a:rPr lang="en-US" sz="1600" dirty="0"/>
              <a:t>;</a:t>
            </a:r>
          </a:p>
          <a:p>
            <a:endParaRPr lang="en-US" sz="1600" dirty="0"/>
          </a:p>
          <a:p>
            <a:r>
              <a:rPr lang="en-US" sz="1600" dirty="0"/>
              <a:t>        </a:t>
            </a:r>
            <a:r>
              <a:rPr lang="en-US" sz="1600" dirty="0" err="1"/>
              <a:t>session.send</a:t>
            </a:r>
            <a:r>
              <a:rPr lang="en-US" sz="1600" dirty="0"/>
              <a:t>('New order dialog just told me this: %s', </a:t>
            </a:r>
            <a:r>
              <a:rPr lang="en-US" sz="1600" dirty="0" err="1"/>
              <a:t>resultFromNewOrder</a:t>
            </a:r>
            <a:r>
              <a:rPr lang="en-US" sz="1600" dirty="0"/>
              <a:t>');</a:t>
            </a:r>
          </a:p>
          <a:p>
            <a:r>
              <a:rPr lang="en-US" sz="1600" dirty="0"/>
              <a:t>        //We are now done with the root dialog</a:t>
            </a:r>
          </a:p>
          <a:p>
            <a:r>
              <a:rPr lang="en-US" sz="1600" dirty="0"/>
              <a:t>        </a:t>
            </a:r>
            <a:r>
              <a:rPr lang="en-US" sz="1600" dirty="0" err="1"/>
              <a:t>session.endDialog</a:t>
            </a:r>
            <a:r>
              <a:rPr lang="en-US" sz="1600" dirty="0"/>
              <a:t>(); </a:t>
            </a:r>
          </a:p>
          <a:p>
            <a:r>
              <a:rPr lang="en-US" sz="1600" dirty="0"/>
              <a:t>    }</a:t>
            </a:r>
          </a:p>
          <a:p>
            <a:r>
              <a:rPr lang="en-US" sz="1600" dirty="0"/>
              <a:t>])</a:t>
            </a:r>
          </a:p>
        </p:txBody>
      </p:sp>
    </p:spTree>
    <p:extLst>
      <p:ext uri="{BB962C8B-B14F-4D97-AF65-F5344CB8AC3E}">
        <p14:creationId xmlns:p14="http://schemas.microsoft.com/office/powerpoint/2010/main" val="2037989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a:t>
            </a:r>
          </a:p>
        </p:txBody>
      </p:sp>
      <p:sp>
        <p:nvSpPr>
          <p:cNvPr id="3" name="Text Placeholder 2"/>
          <p:cNvSpPr>
            <a:spLocks noGrp="1"/>
          </p:cNvSpPr>
          <p:nvPr>
            <p:ph type="body" sz="quarter" idx="10"/>
          </p:nvPr>
        </p:nvSpPr>
        <p:spPr>
          <a:xfrm>
            <a:off x="261409" y="1439862"/>
            <a:ext cx="4876735" cy="4727448"/>
          </a:xfrm>
        </p:spPr>
        <p:txBody>
          <a:bodyPr/>
          <a:lstStyle/>
          <a:p>
            <a:r>
              <a:rPr lang="en-US" dirty="0"/>
              <a:t>Intelligence from Images</a:t>
            </a:r>
          </a:p>
          <a:p>
            <a:r>
              <a:rPr lang="en-US" dirty="0"/>
              <a:t>Vision Services</a:t>
            </a:r>
          </a:p>
          <a:p>
            <a:r>
              <a:rPr lang="en-US" dirty="0"/>
              <a:t>Cloud Storage</a:t>
            </a:r>
          </a:p>
          <a:p>
            <a:r>
              <a:rPr lang="en-US" dirty="0"/>
              <a:t>Search</a:t>
            </a:r>
          </a:p>
          <a:p>
            <a:r>
              <a:rPr lang="en-US" dirty="0"/>
              <a:t>Conversation and Language Understanding</a:t>
            </a:r>
          </a:p>
        </p:txBody>
      </p:sp>
      <p:pic>
        <p:nvPicPr>
          <p:cNvPr id="5" name="Picture 4"/>
          <p:cNvPicPr>
            <a:picLocks noChangeAspect="1"/>
          </p:cNvPicPr>
          <p:nvPr/>
        </p:nvPicPr>
        <p:blipFill>
          <a:blip r:embed="rId3"/>
          <a:stretch>
            <a:fillRect/>
          </a:stretch>
        </p:blipFill>
        <p:spPr>
          <a:xfrm>
            <a:off x="5456237" y="1212849"/>
            <a:ext cx="6172200" cy="5254085"/>
          </a:xfrm>
          <a:prstGeom prst="rect">
            <a:avLst/>
          </a:prstGeom>
        </p:spPr>
      </p:pic>
    </p:spTree>
    <p:extLst>
      <p:ext uri="{BB962C8B-B14F-4D97-AF65-F5344CB8AC3E}">
        <p14:creationId xmlns:p14="http://schemas.microsoft.com/office/powerpoint/2010/main" val="383160197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2179637" y="906462"/>
            <a:ext cx="5029200" cy="5179044"/>
          </a:xfrm>
          <a:prstGeom prst="rect">
            <a:avLst/>
          </a:prstGeom>
          <a:noFill/>
          <a:ln w="57150">
            <a:solidFill>
              <a:schemeClr val="tx1">
                <a:lumMod val="50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Rectangle 11"/>
          <p:cNvSpPr/>
          <p:nvPr/>
        </p:nvSpPr>
        <p:spPr bwMode="auto">
          <a:xfrm>
            <a:off x="2179637" y="1001542"/>
            <a:ext cx="2835987" cy="7826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dirty="0">
                <a:solidFill>
                  <a:schemeClr val="tx1">
                    <a:lumMod val="85000"/>
                  </a:schemeClr>
                </a:solidFill>
                <a:latin typeface="Segoe UI"/>
                <a:ea typeface="Segoe UI" pitchFamily="34" charset="0"/>
                <a:cs typeface="Segoe UI" pitchFamily="34" charset="0"/>
              </a:rPr>
              <a:t>Prompt types</a:t>
            </a:r>
          </a:p>
        </p:txBody>
      </p:sp>
      <p:sp>
        <p:nvSpPr>
          <p:cNvPr id="21" name="Rectangle 20"/>
          <p:cNvSpPr/>
          <p:nvPr/>
        </p:nvSpPr>
        <p:spPr bwMode="auto">
          <a:xfrm>
            <a:off x="2636836" y="2539539"/>
            <a:ext cx="41910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PromptDialog.Choice</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2" name="Rectangle 21"/>
          <p:cNvSpPr/>
          <p:nvPr/>
        </p:nvSpPr>
        <p:spPr bwMode="auto">
          <a:xfrm>
            <a:off x="2636836" y="3199833"/>
            <a:ext cx="41910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PromptDialog.Confirm</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3" name="Rectangle 22"/>
          <p:cNvSpPr/>
          <p:nvPr/>
        </p:nvSpPr>
        <p:spPr bwMode="auto">
          <a:xfrm>
            <a:off x="2636836" y="3836878"/>
            <a:ext cx="41910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PromptDialog.Number</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4" name="Rectangle 23"/>
          <p:cNvSpPr/>
          <p:nvPr/>
        </p:nvSpPr>
        <p:spPr bwMode="auto">
          <a:xfrm>
            <a:off x="2636836" y="4478092"/>
            <a:ext cx="4191000"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ea typeface="Segoe UI" pitchFamily="34" charset="0"/>
                <a:cs typeface="Segoe UI" pitchFamily="34" charset="0"/>
              </a:rPr>
              <a:t>PromptDialog.Text</a:t>
            </a:r>
            <a:r>
              <a:rPr lang="en-US" sz="2448" dirty="0">
                <a:solidFill>
                  <a:srgbClr val="FFFFFF"/>
                </a:solidFill>
                <a:ea typeface="Segoe UI" pitchFamily="34" charset="0"/>
                <a:cs typeface="Segoe UI" pitchFamily="34" charset="0"/>
              </a:rPr>
              <a:t>()</a:t>
            </a:r>
            <a:endParaRPr lang="en-US" sz="2448" dirty="0">
              <a:solidFill>
                <a:srgbClr val="FFFFFF"/>
              </a:solidFill>
              <a:latin typeface="Segoe UI"/>
              <a:ea typeface="Segoe UI" pitchFamily="34" charset="0"/>
              <a:cs typeface="Segoe UI" pitchFamily="34" charset="0"/>
            </a:endParaRPr>
          </a:p>
        </p:txBody>
      </p:sp>
      <p:sp>
        <p:nvSpPr>
          <p:cNvPr id="26" name="Rectangle 25"/>
          <p:cNvSpPr/>
          <p:nvPr/>
        </p:nvSpPr>
        <p:spPr bwMode="auto">
          <a:xfrm>
            <a:off x="2636835" y="1911825"/>
            <a:ext cx="4191001" cy="5703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448" dirty="0" err="1">
                <a:solidFill>
                  <a:srgbClr val="FFFFFF"/>
                </a:solidFill>
                <a:latin typeface="Segoe UI"/>
                <a:ea typeface="Segoe UI" pitchFamily="34" charset="0"/>
                <a:cs typeface="Segoe UI" pitchFamily="34" charset="0"/>
              </a:rPr>
              <a:t>PromptDialog.Attachment</a:t>
            </a:r>
            <a:r>
              <a:rPr lang="en-US" sz="2448" dirty="0">
                <a:solidFill>
                  <a:srgbClr val="FFFFFF"/>
                </a:solidFill>
                <a:latin typeface="Segoe UI"/>
                <a:ea typeface="Segoe UI" pitchFamily="34" charset="0"/>
                <a:cs typeface="Segoe UI" pitchFamily="34" charset="0"/>
              </a:rPr>
              <a:t>()</a:t>
            </a:r>
          </a:p>
        </p:txBody>
      </p:sp>
      <p:pic>
        <p:nvPicPr>
          <p:cNvPr id="11" name="Picture 10"/>
          <p:cNvPicPr>
            <a:picLocks noChangeAspect="1"/>
          </p:cNvPicPr>
          <p:nvPr/>
        </p:nvPicPr>
        <p:blipFill>
          <a:blip r:embed="rId3"/>
          <a:stretch>
            <a:fillRect/>
          </a:stretch>
        </p:blipFill>
        <p:spPr>
          <a:xfrm>
            <a:off x="7901177" y="2420692"/>
            <a:ext cx="2203260" cy="2057400"/>
          </a:xfrm>
          <a:prstGeom prst="rect">
            <a:avLst/>
          </a:prstGeom>
        </p:spPr>
      </p:pic>
      <p:pic>
        <p:nvPicPr>
          <p:cNvPr id="13" name="Graphic 12"/>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5637" y="4090089"/>
            <a:ext cx="365760" cy="329900"/>
          </a:xfrm>
          <a:prstGeom prst="rect">
            <a:avLst/>
          </a:prstGeom>
        </p:spPr>
      </p:pic>
    </p:spTree>
    <p:extLst>
      <p:ext uri="{BB962C8B-B14F-4D97-AF65-F5344CB8AC3E}">
        <p14:creationId xmlns:p14="http://schemas.microsoft.com/office/powerpoint/2010/main" val="9895365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1212851"/>
            <a:ext cx="11810998" cy="5182957"/>
          </a:xfrm>
        </p:spPr>
        <p:txBody>
          <a:bodyPr/>
          <a:lstStyle/>
          <a:p>
            <a:pPr marL="0" indent="0">
              <a:buNone/>
            </a:pPr>
            <a:r>
              <a:rPr lang="en-US" sz="2800" b="1" dirty="0"/>
              <a:t>Bot State Service: </a:t>
            </a:r>
            <a:r>
              <a:rPr lang="en-US" sz="2800" b="1" dirty="0">
                <a:hlinkClick r:id="rId3"/>
              </a:rPr>
              <a:t>https://docs.botframework.com/en-us/csharp/builder/sdkreference/stateapi.html</a:t>
            </a:r>
            <a:r>
              <a:rPr lang="en-US" sz="2800" b="1" dirty="0"/>
              <a:t> </a:t>
            </a:r>
          </a:p>
          <a:p>
            <a:pPr marL="0" indent="0">
              <a:buNone/>
            </a:pPr>
            <a:endParaRPr lang="en-US" sz="2800" b="1" dirty="0"/>
          </a:p>
          <a:p>
            <a:r>
              <a:rPr lang="en-US" sz="3200" b="1" dirty="0" err="1"/>
              <a:t>UserData</a:t>
            </a:r>
            <a:endParaRPr lang="en-US" sz="3200" b="1" dirty="0"/>
          </a:p>
          <a:p>
            <a:pPr lvl="1"/>
            <a:r>
              <a:rPr lang="en-US" sz="1800" dirty="0"/>
              <a:t> </a:t>
            </a:r>
            <a:r>
              <a:rPr lang="en-US" sz="2000" dirty="0"/>
              <a:t>Stores information globally for the user across all conversations.</a:t>
            </a:r>
            <a:endParaRPr lang="en-US" sz="1800" dirty="0"/>
          </a:p>
          <a:p>
            <a:r>
              <a:rPr lang="en-US" sz="3200" b="1" dirty="0" err="1"/>
              <a:t>ConversationData</a:t>
            </a:r>
            <a:r>
              <a:rPr lang="en-US" sz="3200" dirty="0"/>
              <a:t> </a:t>
            </a:r>
          </a:p>
          <a:p>
            <a:pPr lvl="1"/>
            <a:r>
              <a:rPr lang="en-US" sz="2000" dirty="0"/>
              <a:t>Stores information globally for a single conversation. This data is visible to everyone within the conversation so care should be used to what’s stored there. It’s disabled by default and needs to be enabled using the bots </a:t>
            </a:r>
            <a:r>
              <a:rPr lang="en-US" sz="2000" dirty="0" err="1">
                <a:hlinkClick r:id="rId4"/>
              </a:rPr>
              <a:t>persistConversationData</a:t>
            </a:r>
            <a:r>
              <a:rPr lang="en-US" sz="2000" dirty="0"/>
              <a:t> setting.</a:t>
            </a:r>
          </a:p>
          <a:p>
            <a:r>
              <a:rPr lang="en-US" sz="3200" b="1" dirty="0" err="1"/>
              <a:t>PrivateConversationData</a:t>
            </a:r>
            <a:r>
              <a:rPr lang="en-US" sz="3200" dirty="0"/>
              <a:t> </a:t>
            </a:r>
          </a:p>
          <a:p>
            <a:pPr lvl="1"/>
            <a:r>
              <a:rPr lang="en-US" sz="2000" dirty="0"/>
              <a:t>Stores information globally for a single conversation but its private data for the current user. This data spans all dialogs so it’s useful for storing temporary state that you want cleaned up when the conversation ends.</a:t>
            </a:r>
          </a:p>
        </p:txBody>
      </p:sp>
      <p:sp>
        <p:nvSpPr>
          <p:cNvPr id="3" name="Title 2"/>
          <p:cNvSpPr>
            <a:spLocks noGrp="1"/>
          </p:cNvSpPr>
          <p:nvPr>
            <p:ph type="title"/>
          </p:nvPr>
        </p:nvSpPr>
        <p:spPr/>
        <p:txBody>
          <a:bodyPr/>
          <a:lstStyle/>
          <a:p>
            <a:r>
              <a:rPr lang="en-US" dirty="0"/>
              <a:t>Persisting Data</a:t>
            </a:r>
          </a:p>
        </p:txBody>
      </p:sp>
    </p:spTree>
    <p:extLst>
      <p:ext uri="{BB962C8B-B14F-4D97-AF65-F5344CB8AC3E}">
        <p14:creationId xmlns:p14="http://schemas.microsoft.com/office/powerpoint/2010/main" val="18120455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54C51-6B0E-40B5-AB81-FCE7F7AE9456}"/>
              </a:ext>
            </a:extLst>
          </p:cNvPr>
          <p:cNvSpPr>
            <a:spLocks noGrp="1"/>
          </p:cNvSpPr>
          <p:nvPr>
            <p:ph type="title"/>
          </p:nvPr>
        </p:nvSpPr>
        <p:spPr/>
        <p:txBody>
          <a:bodyPr/>
          <a:lstStyle/>
          <a:p>
            <a:r>
              <a:rPr lang="en-US" dirty="0"/>
              <a:t>Where is state stored?  </a:t>
            </a:r>
          </a:p>
        </p:txBody>
      </p:sp>
      <p:sp>
        <p:nvSpPr>
          <p:cNvPr id="3" name="Text Placeholder 2">
            <a:extLst>
              <a:ext uri="{FF2B5EF4-FFF2-40B4-BE49-F238E27FC236}">
                <a16:creationId xmlns:a16="http://schemas.microsoft.com/office/drawing/2014/main" id="{F70C72D9-F00B-4314-A6E3-F10BB4DB2BA7}"/>
              </a:ext>
            </a:extLst>
          </p:cNvPr>
          <p:cNvSpPr>
            <a:spLocks noGrp="1"/>
          </p:cNvSpPr>
          <p:nvPr>
            <p:ph type="body" sz="quarter" idx="10"/>
          </p:nvPr>
        </p:nvSpPr>
        <p:spPr>
          <a:xfrm>
            <a:off x="274702" y="1211287"/>
            <a:ext cx="11888787" cy="5576911"/>
          </a:xfrm>
        </p:spPr>
        <p:txBody>
          <a:bodyPr/>
          <a:lstStyle/>
          <a:p>
            <a:pPr marL="0" indent="0">
              <a:buNone/>
            </a:pPr>
            <a:r>
              <a:rPr lang="en-US" dirty="0"/>
              <a:t>The Bot Framework has a default implementation, but you can override it with a custom storage solution if you choose.</a:t>
            </a:r>
          </a:p>
          <a:p>
            <a:pPr marL="0" indent="0">
              <a:buNone/>
            </a:pPr>
            <a:endParaRPr lang="en-US" dirty="0"/>
          </a:p>
          <a:p>
            <a:pPr marL="0" indent="0">
              <a:buNone/>
            </a:pPr>
            <a:r>
              <a:rPr lang="en-US" dirty="0" err="1"/>
              <a:t>IBotState</a:t>
            </a:r>
            <a:r>
              <a:rPr lang="en-US" dirty="0"/>
              <a:t> interface in the Bot Connector:</a:t>
            </a:r>
          </a:p>
          <a:p>
            <a:r>
              <a:rPr lang="en-US" sz="2400" dirty="0"/>
              <a:t>Connector stores data in Azure, encrypted at rest and does not intentionally expire</a:t>
            </a:r>
          </a:p>
          <a:p>
            <a:r>
              <a:rPr lang="en-US" sz="2400" dirty="0"/>
              <a:t>Emulator provides an in-memory implementation of interface for debugging.  This data expires when the emulator process exits.  </a:t>
            </a:r>
          </a:p>
          <a:p>
            <a:pPr marL="0" indent="0">
              <a:buNone/>
            </a:pPr>
            <a:endParaRPr lang="en-US" dirty="0"/>
          </a:p>
          <a:p>
            <a:pPr marL="0" indent="0">
              <a:buNone/>
            </a:pPr>
            <a:r>
              <a:rPr lang="en-US" dirty="0"/>
              <a:t>If you want to store in your datacenters:</a:t>
            </a:r>
          </a:p>
          <a:p>
            <a:r>
              <a:rPr lang="en-US" sz="2400" dirty="0"/>
              <a:t>Custom </a:t>
            </a:r>
            <a:r>
              <a:rPr lang="en-US" sz="2400" dirty="0" err="1"/>
              <a:t>IBotState</a:t>
            </a:r>
            <a:r>
              <a:rPr lang="en-US" sz="2400" dirty="0"/>
              <a:t> service in the REST layer</a:t>
            </a:r>
          </a:p>
          <a:p>
            <a:r>
              <a:rPr lang="en-US" sz="2400" dirty="0"/>
              <a:t>Builder interfaces in the language (node or C#) layer</a:t>
            </a:r>
          </a:p>
        </p:txBody>
      </p:sp>
    </p:spTree>
    <p:extLst>
      <p:ext uri="{BB962C8B-B14F-4D97-AF65-F5344CB8AC3E}">
        <p14:creationId xmlns:p14="http://schemas.microsoft.com/office/powerpoint/2010/main" val="94881574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FormFlow</a:t>
            </a:r>
            <a:r>
              <a:rPr lang="en-US" dirty="0"/>
              <a:t> (C# only)</a:t>
            </a:r>
          </a:p>
        </p:txBody>
      </p:sp>
      <p:sp>
        <p:nvSpPr>
          <p:cNvPr id="3" name="Text Placeholder 2"/>
          <p:cNvSpPr>
            <a:spLocks noGrp="1"/>
          </p:cNvSpPr>
          <p:nvPr>
            <p:ph type="body" sz="quarter" idx="10"/>
          </p:nvPr>
        </p:nvSpPr>
        <p:spPr>
          <a:xfrm>
            <a:off x="275481" y="1212850"/>
            <a:ext cx="11885514" cy="4838248"/>
          </a:xfrm>
        </p:spPr>
        <p:txBody>
          <a:bodyPr/>
          <a:lstStyle/>
          <a:p>
            <a:r>
              <a:rPr lang="en-US" dirty="0"/>
              <a:t>Bot can guide you through wizard-type conversation where user needs to essentially fill out form</a:t>
            </a:r>
          </a:p>
          <a:p>
            <a:endParaRPr lang="en-US" dirty="0"/>
          </a:p>
          <a:p>
            <a:r>
              <a:rPr lang="en-US" dirty="0"/>
              <a:t>Custom prompts for missing information</a:t>
            </a:r>
          </a:p>
          <a:p>
            <a:r>
              <a:rPr lang="en-US" dirty="0"/>
              <a:t>Validation of inputs</a:t>
            </a:r>
          </a:p>
          <a:p>
            <a:r>
              <a:rPr lang="en-US" dirty="0"/>
              <a:t>You provide data and it creates the conversation</a:t>
            </a:r>
          </a:p>
          <a:p>
            <a:r>
              <a:rPr lang="en-US" dirty="0"/>
              <a:t>Asks clarifying questions when needed</a:t>
            </a:r>
          </a:p>
          <a:p>
            <a:r>
              <a:rPr lang="en-US" dirty="0"/>
              <a:t>Provides navigation between the steps</a:t>
            </a:r>
          </a:p>
        </p:txBody>
      </p:sp>
    </p:spTree>
    <p:extLst>
      <p:ext uri="{BB962C8B-B14F-4D97-AF65-F5344CB8AC3E}">
        <p14:creationId xmlns:p14="http://schemas.microsoft.com/office/powerpoint/2010/main" val="37159871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FormFlow</a:t>
            </a:r>
            <a:r>
              <a:rPr lang="en-US" dirty="0"/>
              <a:t>: The power of guided conversation</a:t>
            </a:r>
          </a:p>
        </p:txBody>
      </p:sp>
      <p:sp>
        <p:nvSpPr>
          <p:cNvPr id="3" name="Text Placeholder 2"/>
          <p:cNvSpPr>
            <a:spLocks noGrp="1"/>
          </p:cNvSpPr>
          <p:nvPr>
            <p:ph type="body" sz="quarter" idx="10"/>
          </p:nvPr>
        </p:nvSpPr>
        <p:spPr>
          <a:xfrm>
            <a:off x="275481" y="1213175"/>
            <a:ext cx="11885514" cy="5308633"/>
          </a:xfrm>
        </p:spPr>
        <p:txBody>
          <a:bodyPr/>
          <a:lstStyle/>
          <a:p>
            <a:r>
              <a:rPr lang="en-US" sz="3264" b="1" dirty="0"/>
              <a:t>[Describe]</a:t>
            </a:r>
            <a:r>
              <a:rPr lang="en-US" sz="3264" dirty="0"/>
              <a:t> Change how a field or a value is shown in a template as a choice or in a card.</a:t>
            </a:r>
          </a:p>
          <a:p>
            <a:r>
              <a:rPr lang="en-US" sz="3264" b="1" dirty="0"/>
              <a:t>[Numeric]</a:t>
            </a:r>
            <a:r>
              <a:rPr lang="en-US" sz="3264" dirty="0"/>
              <a:t> Provide limits on the values accepted in a numeric field.</a:t>
            </a:r>
          </a:p>
          <a:p>
            <a:r>
              <a:rPr lang="en-US" sz="3264" b="1" dirty="0"/>
              <a:t>[Optional]</a:t>
            </a:r>
            <a:r>
              <a:rPr lang="en-US" sz="3264" dirty="0"/>
              <a:t> Mark a field as optional which means that one choice is not to supply a value.</a:t>
            </a:r>
          </a:p>
          <a:p>
            <a:r>
              <a:rPr lang="en-US" sz="3264" b="1" dirty="0"/>
              <a:t>[Pattern]</a:t>
            </a:r>
            <a:r>
              <a:rPr lang="en-US" sz="3264" dirty="0"/>
              <a:t> Define a regular expression to validate a string field.</a:t>
            </a:r>
          </a:p>
          <a:p>
            <a:r>
              <a:rPr lang="en-US" sz="3264" b="1" dirty="0"/>
              <a:t>[Prompt]</a:t>
            </a:r>
            <a:r>
              <a:rPr lang="en-US" sz="3264" dirty="0"/>
              <a:t> Define a prompt to use when asking for a field.</a:t>
            </a:r>
          </a:p>
          <a:p>
            <a:r>
              <a:rPr lang="en-US" sz="3264" b="1" dirty="0"/>
              <a:t>[Template]</a:t>
            </a:r>
            <a:r>
              <a:rPr lang="en-US" sz="3264" dirty="0"/>
              <a:t> Define a template that is used to generate prompts or values in prompts.</a:t>
            </a:r>
          </a:p>
          <a:p>
            <a:r>
              <a:rPr lang="en-US" sz="3264" b="1" dirty="0"/>
              <a:t>[Terms]</a:t>
            </a:r>
            <a:r>
              <a:rPr lang="en-US" sz="3264" dirty="0"/>
              <a:t> Define the input terms that match a field or value.</a:t>
            </a:r>
            <a:endParaRPr lang="en-US" sz="2856" dirty="0"/>
          </a:p>
        </p:txBody>
      </p:sp>
    </p:spTree>
    <p:extLst>
      <p:ext uri="{BB962C8B-B14F-4D97-AF65-F5344CB8AC3E}">
        <p14:creationId xmlns:p14="http://schemas.microsoft.com/office/powerpoint/2010/main" val="275877578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9DD2C-C6E7-4BD1-9413-F5B96AAF497A}"/>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323BC6A4-2221-4AB7-8C60-A56AEE0A6480}"/>
              </a:ext>
            </a:extLst>
          </p:cNvPr>
          <p:cNvSpPr>
            <a:spLocks noGrp="1"/>
          </p:cNvSpPr>
          <p:nvPr>
            <p:ph type="body" sz="quarter" idx="12"/>
          </p:nvPr>
        </p:nvSpPr>
        <p:spPr/>
        <p:txBody>
          <a:bodyPr/>
          <a:lstStyle/>
          <a:p>
            <a:r>
              <a:rPr lang="en-US" dirty="0"/>
              <a:t>Annotated Sandwich Bot</a:t>
            </a:r>
          </a:p>
        </p:txBody>
      </p:sp>
    </p:spTree>
    <p:extLst>
      <p:ext uri="{BB962C8B-B14F-4D97-AF65-F5344CB8AC3E}">
        <p14:creationId xmlns:p14="http://schemas.microsoft.com/office/powerpoint/2010/main" val="22363279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F4D87-B3AC-488A-8953-ED72D50FB841}"/>
              </a:ext>
            </a:extLst>
          </p:cNvPr>
          <p:cNvSpPr>
            <a:spLocks noGrp="1"/>
          </p:cNvSpPr>
          <p:nvPr>
            <p:ph type="title"/>
          </p:nvPr>
        </p:nvSpPr>
        <p:spPr/>
        <p:txBody>
          <a:bodyPr/>
          <a:lstStyle/>
          <a:p>
            <a:r>
              <a:rPr lang="en-US" dirty="0" err="1"/>
              <a:t>QnA</a:t>
            </a:r>
            <a:r>
              <a:rPr lang="en-US" dirty="0"/>
              <a:t> Maker</a:t>
            </a:r>
          </a:p>
        </p:txBody>
      </p:sp>
      <p:sp>
        <p:nvSpPr>
          <p:cNvPr id="3" name="Text Placeholder 2">
            <a:extLst>
              <a:ext uri="{FF2B5EF4-FFF2-40B4-BE49-F238E27FC236}">
                <a16:creationId xmlns:a16="http://schemas.microsoft.com/office/drawing/2014/main" id="{21C75E82-7BA8-433F-9D0F-86FFBCA7C0AC}"/>
              </a:ext>
            </a:extLst>
          </p:cNvPr>
          <p:cNvSpPr>
            <a:spLocks noGrp="1"/>
          </p:cNvSpPr>
          <p:nvPr>
            <p:ph type="body" sz="quarter" idx="10"/>
          </p:nvPr>
        </p:nvSpPr>
        <p:spPr>
          <a:xfrm>
            <a:off x="274638" y="1212850"/>
            <a:ext cx="11888787" cy="1292662"/>
          </a:xfrm>
        </p:spPr>
        <p:txBody>
          <a:bodyPr/>
          <a:lstStyle/>
          <a:p>
            <a:r>
              <a:rPr lang="en-US" dirty="0" err="1"/>
              <a:t>Autogeneration</a:t>
            </a:r>
            <a:r>
              <a:rPr lang="en-US" dirty="0"/>
              <a:t> of conversation logic from FAQ</a:t>
            </a:r>
            <a:endParaRPr lang="en-US" dirty="0">
              <a:hlinkClick r:id="" action="ppaction://noaction"/>
            </a:endParaRPr>
          </a:p>
          <a:p>
            <a:r>
              <a:rPr lang="en-US" dirty="0">
                <a:hlinkClick r:id="" action="ppaction://noaction"/>
              </a:rPr>
              <a:t>http://qnamaker.ai</a:t>
            </a:r>
            <a:r>
              <a:rPr lang="en-US" dirty="0"/>
              <a:t> </a:t>
            </a:r>
          </a:p>
        </p:txBody>
      </p:sp>
      <p:pic>
        <p:nvPicPr>
          <p:cNvPr id="5" name="Picture 4" descr="A picture containing screenshot&#10;&#10;Description generated with very high confidence">
            <a:extLst>
              <a:ext uri="{FF2B5EF4-FFF2-40B4-BE49-F238E27FC236}">
                <a16:creationId xmlns:a16="http://schemas.microsoft.com/office/drawing/2014/main" id="{F9460BE5-6C58-4FE2-92D8-4408A8CCD80C}"/>
              </a:ext>
            </a:extLst>
          </p:cNvPr>
          <p:cNvPicPr>
            <a:picLocks noChangeAspect="1"/>
          </p:cNvPicPr>
          <p:nvPr/>
        </p:nvPicPr>
        <p:blipFill rotWithShape="1">
          <a:blip r:embed="rId3"/>
          <a:srcRect t="16819"/>
          <a:stretch/>
        </p:blipFill>
        <p:spPr>
          <a:xfrm>
            <a:off x="1722437" y="2963862"/>
            <a:ext cx="9266238" cy="3839569"/>
          </a:xfrm>
          <a:prstGeom prst="rect">
            <a:avLst/>
          </a:prstGeom>
        </p:spPr>
      </p:pic>
    </p:spTree>
    <p:extLst>
      <p:ext uri="{BB962C8B-B14F-4D97-AF65-F5344CB8AC3E}">
        <p14:creationId xmlns:p14="http://schemas.microsoft.com/office/powerpoint/2010/main" val="300864051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91659-6220-48FF-AB72-54A84CF94899}"/>
              </a:ext>
            </a:extLst>
          </p:cNvPr>
          <p:cNvSpPr>
            <a:spLocks noGrp="1"/>
          </p:cNvSpPr>
          <p:nvPr>
            <p:ph type="title"/>
          </p:nvPr>
        </p:nvSpPr>
        <p:spPr/>
        <p:txBody>
          <a:bodyPr/>
          <a:lstStyle/>
          <a:p>
            <a:r>
              <a:rPr lang="en-US" dirty="0"/>
              <a:t>Scorable Groups</a:t>
            </a:r>
          </a:p>
        </p:txBody>
      </p:sp>
      <p:sp>
        <p:nvSpPr>
          <p:cNvPr id="3" name="Text Placeholder 2">
            <a:extLst>
              <a:ext uri="{FF2B5EF4-FFF2-40B4-BE49-F238E27FC236}">
                <a16:creationId xmlns:a16="http://schemas.microsoft.com/office/drawing/2014/main" id="{12E8CECB-24A7-4832-87BC-143602036AC7}"/>
              </a:ext>
            </a:extLst>
          </p:cNvPr>
          <p:cNvSpPr>
            <a:spLocks noGrp="1"/>
          </p:cNvSpPr>
          <p:nvPr>
            <p:ph type="body" sz="quarter" idx="10"/>
          </p:nvPr>
        </p:nvSpPr>
        <p:spPr>
          <a:xfrm>
            <a:off x="274638" y="1212850"/>
            <a:ext cx="11888787" cy="1181862"/>
          </a:xfrm>
        </p:spPr>
        <p:txBody>
          <a:bodyPr/>
          <a:lstStyle/>
          <a:p>
            <a:r>
              <a:rPr lang="en-US" dirty="0"/>
              <a:t>Help with managing working with multiple services: LUIS, </a:t>
            </a:r>
            <a:r>
              <a:rPr lang="en-US" dirty="0" err="1"/>
              <a:t>QnAMaker</a:t>
            </a:r>
            <a:r>
              <a:rPr lang="en-US" dirty="0"/>
              <a:t>, Azure Search, etc.  </a:t>
            </a:r>
          </a:p>
        </p:txBody>
      </p:sp>
      <p:sp>
        <p:nvSpPr>
          <p:cNvPr id="4" name="Text Placeholder 4">
            <a:extLst>
              <a:ext uri="{FF2B5EF4-FFF2-40B4-BE49-F238E27FC236}">
                <a16:creationId xmlns:a16="http://schemas.microsoft.com/office/drawing/2014/main" id="{144E8FAA-E027-482C-A114-B8760844AFBD}"/>
              </a:ext>
            </a:extLst>
          </p:cNvPr>
          <p:cNvSpPr txBox="1">
            <a:spLocks/>
          </p:cNvSpPr>
          <p:nvPr/>
        </p:nvSpPr>
        <p:spPr>
          <a:xfrm>
            <a:off x="276226" y="2778077"/>
            <a:ext cx="11887199" cy="376718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latin typeface="Consolas" panose="020B0609020204030204" pitchFamily="49" charset="0"/>
              </a:rPr>
              <a:t>[</a:t>
            </a:r>
            <a:r>
              <a:rPr lang="en-US" sz="2400" dirty="0" err="1">
                <a:latin typeface="Consolas" panose="020B0609020204030204" pitchFamily="49" charset="0"/>
              </a:rPr>
              <a:t>RegexPattern</a:t>
            </a:r>
            <a:r>
              <a:rPr lang="en-US" sz="2400" dirty="0">
                <a:latin typeface="Consolas" panose="020B0609020204030204" pitchFamily="49" charset="0"/>
              </a:rPr>
              <a:t>("^hello")]</a:t>
            </a:r>
          </a:p>
          <a:p>
            <a:r>
              <a:rPr lang="en-US" sz="2400" dirty="0">
                <a:latin typeface="Consolas" panose="020B0609020204030204" pitchFamily="49" charset="0"/>
              </a:rPr>
              <a:t>[</a:t>
            </a:r>
            <a:r>
              <a:rPr lang="en-US" sz="2400" dirty="0" err="1">
                <a:latin typeface="Consolas" panose="020B0609020204030204" pitchFamily="49" charset="0"/>
              </a:rPr>
              <a:t>RegexPattern</a:t>
            </a:r>
            <a:r>
              <a:rPr lang="en-US" sz="2400" dirty="0">
                <a:latin typeface="Consolas" panose="020B0609020204030204" pitchFamily="49" charset="0"/>
              </a:rPr>
              <a:t>("^hi")]</a:t>
            </a:r>
          </a:p>
          <a:p>
            <a:r>
              <a:rPr lang="en-US" sz="2400" dirty="0">
                <a:latin typeface="Consolas" panose="020B0609020204030204" pitchFamily="49" charset="0"/>
              </a:rPr>
              <a:t>[</a:t>
            </a:r>
            <a:r>
              <a:rPr lang="en-US" sz="2400" dirty="0" err="1">
                <a:latin typeface="Consolas" panose="020B0609020204030204" pitchFamily="49" charset="0"/>
              </a:rPr>
              <a:t>ScorableGroup</a:t>
            </a:r>
            <a:r>
              <a:rPr lang="en-US" sz="2400" dirty="0">
                <a:latin typeface="Consolas" panose="020B0609020204030204" pitchFamily="49" charset="0"/>
              </a:rPr>
              <a:t>(0)]</a:t>
            </a:r>
          </a:p>
          <a:p>
            <a:r>
              <a:rPr lang="en-US" sz="2400" dirty="0">
                <a:latin typeface="Consolas" panose="020B0609020204030204" pitchFamily="49" charset="0"/>
              </a:rPr>
              <a:t>public </a:t>
            </a:r>
            <a:r>
              <a:rPr lang="en-US" sz="2400" dirty="0" err="1">
                <a:latin typeface="Consolas" panose="020B0609020204030204" pitchFamily="49" charset="0"/>
              </a:rPr>
              <a:t>async</a:t>
            </a:r>
            <a:r>
              <a:rPr lang="en-US" sz="2400" dirty="0">
                <a:latin typeface="Consolas" panose="020B0609020204030204" pitchFamily="49" charset="0"/>
              </a:rPr>
              <a:t> Task Hello(</a:t>
            </a:r>
            <a:r>
              <a:rPr lang="en-US" sz="2400" dirty="0" err="1">
                <a:latin typeface="Consolas" panose="020B0609020204030204" pitchFamily="49" charset="0"/>
              </a:rPr>
              <a:t>IDialogContext</a:t>
            </a:r>
            <a:r>
              <a:rPr lang="en-US" sz="2400" dirty="0">
                <a:latin typeface="Consolas" panose="020B0609020204030204" pitchFamily="49" charset="0"/>
              </a:rPr>
              <a:t> context, </a:t>
            </a:r>
            <a:r>
              <a:rPr lang="en-US" sz="2400" dirty="0" err="1">
                <a:latin typeface="Consolas" panose="020B0609020204030204" pitchFamily="49" charset="0"/>
              </a:rPr>
              <a:t>IActivity</a:t>
            </a:r>
            <a:r>
              <a:rPr lang="en-US" sz="2400" dirty="0">
                <a:latin typeface="Consolas" panose="020B0609020204030204" pitchFamily="49" charset="0"/>
              </a:rPr>
              <a:t> activity)</a:t>
            </a:r>
          </a:p>
          <a:p>
            <a:r>
              <a:rPr lang="en-US" sz="2400" dirty="0">
                <a:latin typeface="Consolas" panose="020B0609020204030204" pitchFamily="49" charset="0"/>
              </a:rPr>
              <a:t>{</a:t>
            </a:r>
          </a:p>
          <a:p>
            <a:r>
              <a:rPr lang="en-US" sz="2400" dirty="0">
                <a:latin typeface="Consolas" panose="020B0609020204030204" pitchFamily="49" charset="0"/>
              </a:rPr>
              <a:t>	await </a:t>
            </a:r>
            <a:r>
              <a:rPr lang="en-US" sz="2400" dirty="0" err="1">
                <a:latin typeface="Consolas" panose="020B0609020204030204" pitchFamily="49" charset="0"/>
              </a:rPr>
              <a:t>context.PostAsync</a:t>
            </a:r>
            <a:r>
              <a:rPr lang="en-US" sz="2400" dirty="0">
                <a:latin typeface="Consolas" panose="020B0609020204030204" pitchFamily="49" charset="0"/>
              </a:rPr>
              <a:t>("Hello!  I am a Photo Organization Bot.  </a:t>
            </a:r>
          </a:p>
          <a:p>
            <a:r>
              <a:rPr lang="en-US" sz="2400" dirty="0">
                <a:latin typeface="Consolas" panose="020B0609020204030204" pitchFamily="49" charset="0"/>
              </a:rPr>
              <a:t>	I can search your photos, share your photos on Twitter, and </a:t>
            </a:r>
          </a:p>
          <a:p>
            <a:r>
              <a:rPr lang="en-US" sz="2400" dirty="0">
                <a:latin typeface="Consolas" panose="020B0609020204030204" pitchFamily="49" charset="0"/>
              </a:rPr>
              <a:t>	order prints of your photos.");</a:t>
            </a:r>
          </a:p>
          <a:p>
            <a:r>
              <a:rPr lang="en-US" sz="2400" dirty="0">
                <a:latin typeface="Consolas" panose="020B0609020204030204" pitchFamily="49" charset="0"/>
              </a:rPr>
              <a:t>} </a:t>
            </a:r>
          </a:p>
        </p:txBody>
      </p:sp>
    </p:spTree>
    <p:extLst>
      <p:ext uri="{BB962C8B-B14F-4D97-AF65-F5344CB8AC3E}">
        <p14:creationId xmlns:p14="http://schemas.microsoft.com/office/powerpoint/2010/main" val="26059154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C7846-DEAC-4F47-AD9E-0344477A4DB2}"/>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BF307CEF-717F-4F0E-94C3-7FFCEEAA6859}"/>
              </a:ext>
            </a:extLst>
          </p:cNvPr>
          <p:cNvSpPr>
            <a:spLocks noGrp="1"/>
          </p:cNvSpPr>
          <p:nvPr>
            <p:ph type="body" sz="quarter" idx="12"/>
          </p:nvPr>
        </p:nvSpPr>
        <p:spPr>
          <a:xfrm>
            <a:off x="274638" y="4872215"/>
            <a:ext cx="7467599" cy="1181862"/>
          </a:xfrm>
        </p:spPr>
        <p:txBody>
          <a:bodyPr/>
          <a:lstStyle/>
          <a:p>
            <a:r>
              <a:rPr lang="en-US" dirty="0" err="1"/>
              <a:t>PictureBot</a:t>
            </a:r>
            <a:r>
              <a:rPr lang="en-US" dirty="0"/>
              <a:t> from </a:t>
            </a:r>
            <a:r>
              <a:rPr lang="en-US" dirty="0" err="1"/>
              <a:t>CognitiveServicesTutorial</a:t>
            </a:r>
            <a:endParaRPr lang="en-US" dirty="0"/>
          </a:p>
        </p:txBody>
      </p:sp>
    </p:spTree>
    <p:extLst>
      <p:ext uri="{BB962C8B-B14F-4D97-AF65-F5344CB8AC3E}">
        <p14:creationId xmlns:p14="http://schemas.microsoft.com/office/powerpoint/2010/main" val="29679558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255837" y="2506662"/>
            <a:ext cx="7972483" cy="2633682"/>
          </a:xfrm>
          <a:prstGeom prst="rect">
            <a:avLst/>
          </a:prstGeom>
        </p:spPr>
      </p:pic>
      <p:sp>
        <p:nvSpPr>
          <p:cNvPr id="2" name="TextBox 1"/>
          <p:cNvSpPr txBox="1"/>
          <p:nvPr/>
        </p:nvSpPr>
        <p:spPr>
          <a:xfrm>
            <a:off x="4008437" y="1058862"/>
            <a:ext cx="3804568" cy="1625060"/>
          </a:xfrm>
          <a:prstGeom prst="rect">
            <a:avLst/>
          </a:prstGeom>
          <a:noFill/>
        </p:spPr>
        <p:txBody>
          <a:bodyPr wrap="none" lIns="182880" tIns="146304" rIns="182880" bIns="146304" rtlCol="0">
            <a:spAutoFit/>
          </a:bodyPr>
          <a:lstStyle/>
          <a:p>
            <a:pPr>
              <a:lnSpc>
                <a:spcPct val="90000"/>
              </a:lnSpc>
              <a:spcAft>
                <a:spcPts val="600"/>
              </a:spcAft>
            </a:pPr>
            <a:r>
              <a:rPr lang="en-US" sz="9600" b="1" dirty="0">
                <a:solidFill>
                  <a:srgbClr val="999999"/>
                </a:solidFill>
              </a:rPr>
              <a:t>ngrok</a:t>
            </a:r>
          </a:p>
        </p:txBody>
      </p:sp>
    </p:spTree>
    <p:extLst>
      <p:ext uri="{BB962C8B-B14F-4D97-AF65-F5344CB8AC3E}">
        <p14:creationId xmlns:p14="http://schemas.microsoft.com/office/powerpoint/2010/main" val="35575399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Agenda</a:t>
            </a:r>
          </a:p>
        </p:txBody>
      </p:sp>
      <p:sp>
        <p:nvSpPr>
          <p:cNvPr id="6" name="Text Placeholder 5"/>
          <p:cNvSpPr>
            <a:spLocks noGrp="1"/>
          </p:cNvSpPr>
          <p:nvPr>
            <p:ph type="body" sz="quarter" idx="10"/>
          </p:nvPr>
        </p:nvSpPr>
        <p:spPr>
          <a:xfrm>
            <a:off x="274702" y="1058862"/>
            <a:ext cx="11888787" cy="5964710"/>
          </a:xfrm>
        </p:spPr>
        <p:txBody>
          <a:bodyPr/>
          <a:lstStyle/>
          <a:p>
            <a:r>
              <a:rPr lang="en-US" dirty="0"/>
              <a:t>Overview and Scenario</a:t>
            </a:r>
          </a:p>
          <a:p>
            <a:r>
              <a:rPr lang="en-US" dirty="0"/>
              <a:t>Phase 1 – 11:00 – 1:45</a:t>
            </a:r>
          </a:p>
          <a:p>
            <a:pPr lvl="1"/>
            <a:r>
              <a:rPr lang="en-US" dirty="0"/>
              <a:t>Tour of the Cognitive Services and DocumentDB</a:t>
            </a:r>
          </a:p>
          <a:p>
            <a:pPr lvl="1"/>
            <a:r>
              <a:rPr lang="en-US" dirty="0"/>
              <a:t>Hands-on – Calling Vision Services, Writing to DocumentDB</a:t>
            </a:r>
          </a:p>
          <a:p>
            <a:r>
              <a:rPr lang="en-US" dirty="0"/>
              <a:t>Phase 2 – 1:45 – 3:00</a:t>
            </a:r>
          </a:p>
          <a:p>
            <a:pPr lvl="1"/>
            <a:r>
              <a:rPr lang="en-US" dirty="0"/>
              <a:t>Tour of Azure Search</a:t>
            </a:r>
          </a:p>
          <a:p>
            <a:pPr lvl="1"/>
            <a:r>
              <a:rPr lang="en-US" dirty="0"/>
              <a:t>Hands-on –Building and Querying an Index</a:t>
            </a:r>
          </a:p>
          <a:p>
            <a:r>
              <a:rPr lang="en-US" dirty="0"/>
              <a:t>Phase 3 </a:t>
            </a:r>
            <a:r>
              <a:rPr lang="en-US"/>
              <a:t>– 3:00 </a:t>
            </a:r>
            <a:r>
              <a:rPr lang="en-US" dirty="0"/>
              <a:t>– 5:00</a:t>
            </a:r>
          </a:p>
          <a:p>
            <a:pPr lvl="1"/>
            <a:r>
              <a:rPr lang="en-US" dirty="0"/>
              <a:t>Tour of the Bot Framework</a:t>
            </a:r>
          </a:p>
          <a:p>
            <a:pPr lvl="1"/>
            <a:r>
              <a:rPr lang="en-US" dirty="0"/>
              <a:t>Hands-on – Building a Query Bot</a:t>
            </a:r>
          </a:p>
          <a:p>
            <a:r>
              <a:rPr lang="en-US" dirty="0"/>
              <a:t>Concluding Remarks</a:t>
            </a:r>
          </a:p>
        </p:txBody>
      </p:sp>
    </p:spTree>
    <p:extLst>
      <p:ext uri="{BB962C8B-B14F-4D97-AF65-F5344CB8AC3E}">
        <p14:creationId xmlns:p14="http://schemas.microsoft.com/office/powerpoint/2010/main" val="385932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1437" y="830262"/>
            <a:ext cx="9402616" cy="5281644"/>
          </a:xfrm>
          <a:prstGeom prst="rect">
            <a:avLst/>
          </a:prstGeom>
        </p:spPr>
      </p:pic>
    </p:spTree>
    <p:extLst>
      <p:ext uri="{BB962C8B-B14F-4D97-AF65-F5344CB8AC3E}">
        <p14:creationId xmlns:p14="http://schemas.microsoft.com/office/powerpoint/2010/main" val="155575060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779837" y="2582862"/>
            <a:ext cx="7872470" cy="4357719"/>
          </a:xfrm>
          <a:prstGeom prst="rect">
            <a:avLst/>
          </a:prstGeom>
        </p:spPr>
      </p:pic>
      <p:pic>
        <p:nvPicPr>
          <p:cNvPr id="3" name="Picture 2"/>
          <p:cNvPicPr>
            <a:picLocks noChangeAspect="1"/>
          </p:cNvPicPr>
          <p:nvPr/>
        </p:nvPicPr>
        <p:blipFill>
          <a:blip r:embed="rId4"/>
          <a:stretch>
            <a:fillRect/>
          </a:stretch>
        </p:blipFill>
        <p:spPr>
          <a:xfrm>
            <a:off x="579437" y="601662"/>
            <a:ext cx="2895621" cy="2428893"/>
          </a:xfrm>
          <a:prstGeom prst="rect">
            <a:avLst/>
          </a:prstGeom>
        </p:spPr>
      </p:pic>
      <p:sp>
        <p:nvSpPr>
          <p:cNvPr id="4" name="Rectangle 3"/>
          <p:cNvSpPr/>
          <p:nvPr/>
        </p:nvSpPr>
        <p:spPr bwMode="auto">
          <a:xfrm>
            <a:off x="3932237" y="1820862"/>
            <a:ext cx="2514600" cy="2133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703637" y="3573462"/>
            <a:ext cx="914400" cy="60960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350837" y="2887662"/>
            <a:ext cx="3733800"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err="1">
                <a:ln w="0"/>
                <a:solidFill>
                  <a:schemeClr val="accent1"/>
                </a:solidFill>
                <a:effectLst>
                  <a:outerShdw blurRad="38100" dist="25400" dir="5400000" algn="ctr" rotWithShape="0">
                    <a:srgbClr val="6E747A">
                      <a:alpha val="43000"/>
                    </a:srgbClr>
                  </a:outerShdw>
                </a:effectLst>
              </a:rPr>
              <a:t>BotFramework</a:t>
            </a:r>
            <a:endParaRPr lang="en-US" sz="3600" dirty="0">
              <a:ln w="0"/>
              <a:solidFill>
                <a:schemeClr val="accent1"/>
              </a:solidFill>
              <a:effectLst>
                <a:outerShdw blurRad="38100" dist="25400" dir="5400000" algn="ctr" rotWithShape="0">
                  <a:srgbClr val="6E747A">
                    <a:alpha val="43000"/>
                  </a:srgbClr>
                </a:outerShdw>
              </a:effectLst>
            </a:endParaRPr>
          </a:p>
        </p:txBody>
      </p:sp>
      <p:sp>
        <p:nvSpPr>
          <p:cNvPr id="7" name="Arc 6"/>
          <p:cNvSpPr/>
          <p:nvPr/>
        </p:nvSpPr>
        <p:spPr>
          <a:xfrm>
            <a:off x="1265237" y="2170922"/>
            <a:ext cx="3657600" cy="3276600"/>
          </a:xfrm>
          <a:prstGeom prst="arc">
            <a:avLst/>
          </a:prstGeom>
          <a:ln w="5715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TextBox 7"/>
          <p:cNvSpPr txBox="1"/>
          <p:nvPr/>
        </p:nvSpPr>
        <p:spPr>
          <a:xfrm>
            <a:off x="1112837" y="91194"/>
            <a:ext cx="1582806"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In Cloud</a:t>
            </a:r>
          </a:p>
        </p:txBody>
      </p:sp>
    </p:spTree>
    <p:extLst>
      <p:ext uri="{BB962C8B-B14F-4D97-AF65-F5344CB8AC3E}">
        <p14:creationId xmlns:p14="http://schemas.microsoft.com/office/powerpoint/2010/main" val="125917066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581B0C-745C-4517-8746-2D0AAA7D0355}"/>
              </a:ext>
            </a:extLst>
          </p:cNvPr>
          <p:cNvSpPr>
            <a:spLocks noGrp="1"/>
          </p:cNvSpPr>
          <p:nvPr>
            <p:ph type="title"/>
          </p:nvPr>
        </p:nvSpPr>
        <p:spPr/>
        <p:txBody>
          <a:bodyPr/>
          <a:lstStyle/>
          <a:p>
            <a:r>
              <a:rPr lang="en-US" dirty="0"/>
              <a:t>Bot Design</a:t>
            </a:r>
          </a:p>
        </p:txBody>
      </p:sp>
      <p:sp>
        <p:nvSpPr>
          <p:cNvPr id="4" name="Text Placeholder 3">
            <a:extLst>
              <a:ext uri="{FF2B5EF4-FFF2-40B4-BE49-F238E27FC236}">
                <a16:creationId xmlns:a16="http://schemas.microsoft.com/office/drawing/2014/main" id="{FD6A4555-DF2C-483C-890F-AE248294C7FE}"/>
              </a:ext>
            </a:extLst>
          </p:cNvPr>
          <p:cNvSpPr>
            <a:spLocks noGrp="1"/>
          </p:cNvSpPr>
          <p:nvPr>
            <p:ph type="body" sz="quarter" idx="12"/>
          </p:nvPr>
        </p:nvSpPr>
        <p:spPr/>
        <p:txBody>
          <a:bodyPr/>
          <a:lstStyle/>
          <a:p>
            <a:r>
              <a:rPr lang="en-US" dirty="0">
                <a:hlinkClick r:id="rId3"/>
              </a:rPr>
              <a:t>http://aka.ms/botdesign</a:t>
            </a:r>
            <a:endParaRPr lang="en-US" dirty="0"/>
          </a:p>
        </p:txBody>
      </p:sp>
    </p:spTree>
    <p:extLst>
      <p:ext uri="{BB962C8B-B14F-4D97-AF65-F5344CB8AC3E}">
        <p14:creationId xmlns:p14="http://schemas.microsoft.com/office/powerpoint/2010/main" val="11845147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Build a bot with a clear </a:t>
            </a:r>
            <a:r>
              <a:rPr lang="pt-BR" u="sng" dirty="0"/>
              <a:t>purpose</a:t>
            </a:r>
            <a:endParaRPr lang="en-US" dirty="0"/>
          </a:p>
        </p:txBody>
      </p:sp>
      <p:sp>
        <p:nvSpPr>
          <p:cNvPr id="6" name="Text Placeholder 5"/>
          <p:cNvSpPr>
            <a:spLocks noGrp="1"/>
          </p:cNvSpPr>
          <p:nvPr>
            <p:ph type="body" sz="quarter" idx="10"/>
          </p:nvPr>
        </p:nvSpPr>
        <p:spPr>
          <a:xfrm>
            <a:off x="122237" y="1471616"/>
            <a:ext cx="11887200" cy="5226046"/>
          </a:xfrm>
        </p:spPr>
        <p:txBody>
          <a:bodyPr/>
          <a:lstStyle/>
          <a:p>
            <a:r>
              <a:rPr lang="en-US" sz="2800" dirty="0"/>
              <a:t>What makes a bot great:</a:t>
            </a:r>
          </a:p>
          <a:p>
            <a:pPr marL="571500" indent="-571500">
              <a:buFont typeface="Arial" panose="020B0604020202020204" pitchFamily="34" charset="0"/>
              <a:buChar char="•"/>
            </a:pPr>
            <a:r>
              <a:rPr lang="pt-BR" sz="2800" dirty="0"/>
              <a:t>It is </a:t>
            </a:r>
            <a:r>
              <a:rPr lang="pt-BR" sz="2800" dirty="0">
                <a:solidFill>
                  <a:srgbClr val="FF0000"/>
                </a:solidFill>
              </a:rPr>
              <a:t>not</a:t>
            </a:r>
            <a:r>
              <a:rPr lang="pt-BR" sz="2800" dirty="0"/>
              <a:t> how much AI it has</a:t>
            </a:r>
          </a:p>
          <a:p>
            <a:pPr marL="571500" indent="-571500">
              <a:buFont typeface="Arial" panose="020B0604020202020204" pitchFamily="34" charset="0"/>
              <a:buChar char="•"/>
            </a:pPr>
            <a:r>
              <a:rPr lang="pt-BR" sz="2800" dirty="0"/>
              <a:t>It is </a:t>
            </a:r>
            <a:r>
              <a:rPr lang="pt-BR" sz="2800" dirty="0">
                <a:solidFill>
                  <a:srgbClr val="FF0000"/>
                </a:solidFill>
              </a:rPr>
              <a:t>not</a:t>
            </a:r>
            <a:r>
              <a:rPr lang="pt-BR" sz="2800" dirty="0"/>
              <a:t> how much natural language it offers</a:t>
            </a:r>
          </a:p>
          <a:p>
            <a:pPr marL="571500" indent="-571500">
              <a:buFont typeface="Arial" panose="020B0604020202020204" pitchFamily="34" charset="0"/>
              <a:buChar char="•"/>
            </a:pPr>
            <a:r>
              <a:rPr lang="pt-BR" sz="2800" dirty="0"/>
              <a:t>It is </a:t>
            </a:r>
            <a:r>
              <a:rPr lang="pt-BR" sz="2800" dirty="0">
                <a:solidFill>
                  <a:srgbClr val="FF0000"/>
                </a:solidFill>
              </a:rPr>
              <a:t>not</a:t>
            </a:r>
            <a:r>
              <a:rPr lang="pt-BR" sz="2800" dirty="0"/>
              <a:t> whether it uses voice or not</a:t>
            </a:r>
          </a:p>
          <a:p>
            <a:endParaRPr lang="pt-BR" sz="2800" dirty="0"/>
          </a:p>
          <a:p>
            <a:r>
              <a:rPr lang="pt-BR" sz="2800" dirty="0"/>
              <a:t>It’s one thing:</a:t>
            </a:r>
          </a:p>
          <a:p>
            <a:endParaRPr lang="pt-BR" sz="2800" dirty="0"/>
          </a:p>
          <a:p>
            <a:r>
              <a:rPr lang="pt-BR" sz="2800" dirty="0"/>
              <a:t>It solves the user’s needs in the quickest/easiest way compared to any other option</a:t>
            </a:r>
          </a:p>
          <a:p>
            <a:endParaRPr lang="pt-BR" sz="2800" dirty="0"/>
          </a:p>
          <a:p>
            <a:r>
              <a:rPr lang="pt-BR" sz="2800" dirty="0"/>
              <a:t>...like an app, or a website</a:t>
            </a:r>
            <a:endParaRPr lang="en-US" sz="2800" dirty="0"/>
          </a:p>
        </p:txBody>
      </p:sp>
    </p:spTree>
    <p:extLst>
      <p:ext uri="{BB962C8B-B14F-4D97-AF65-F5344CB8AC3E}">
        <p14:creationId xmlns:p14="http://schemas.microsoft.com/office/powerpoint/2010/main" val="14650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Fact #1: New bot developers tend to abuse NLP</a:t>
            </a:r>
            <a:endParaRPr lang="en-US" u="sng" dirty="0"/>
          </a:p>
        </p:txBody>
      </p:sp>
      <p:sp>
        <p:nvSpPr>
          <p:cNvPr id="7" name="TextBox 6"/>
          <p:cNvSpPr txBox="1"/>
          <p:nvPr/>
        </p:nvSpPr>
        <p:spPr>
          <a:xfrm>
            <a:off x="194339" y="1537229"/>
            <a:ext cx="11565155" cy="683264"/>
          </a:xfrm>
          <a:prstGeom prst="rect">
            <a:avLst/>
          </a:prstGeom>
          <a:noFill/>
        </p:spPr>
        <p:txBody>
          <a:bodyPr wrap="square" lIns="182880" tIns="146304" rIns="182880" bIns="146304" rtlCol="0">
            <a:spAutoFit/>
          </a:bodyPr>
          <a:lstStyle/>
          <a:p>
            <a:pPr marL="0" marR="0" lvl="1" indent="0" defTabSz="914400" eaLnBrk="1" fontAlgn="auto" latinLnBrk="0" hangingPunct="1">
              <a:lnSpc>
                <a:spcPct val="90000"/>
              </a:lnSpc>
              <a:spcBef>
                <a:spcPts val="0"/>
              </a:spcBef>
              <a:spcAft>
                <a:spcPts val="600"/>
              </a:spcAft>
              <a:buClrTx/>
              <a:buSzTx/>
              <a:buFontTx/>
              <a:buNone/>
              <a:tabLst/>
              <a:defRPr/>
            </a:pPr>
            <a:r>
              <a:rPr lang="en-US" sz="2800" b="1" kern="0" dirty="0">
                <a:latin typeface="+mj-lt"/>
              </a:rPr>
              <a:t>A bot with a single dialog using 100 LUIS intents is a </a:t>
            </a:r>
            <a:r>
              <a:rPr lang="en-US" sz="2800" b="1" u="sng" kern="0" dirty="0">
                <a:latin typeface="+mj-lt"/>
              </a:rPr>
              <a:t>bad design</a:t>
            </a:r>
            <a:r>
              <a:rPr lang="en-US" sz="2800" b="1" kern="0" dirty="0">
                <a:latin typeface="+mj-lt"/>
              </a:rPr>
              <a:t>:</a:t>
            </a:r>
          </a:p>
        </p:txBody>
      </p:sp>
      <p:sp>
        <p:nvSpPr>
          <p:cNvPr id="8" name="Rectangle: Rounded Corners 7"/>
          <p:cNvSpPr/>
          <p:nvPr/>
        </p:nvSpPr>
        <p:spPr>
          <a:xfrm>
            <a:off x="841016" y="3236200"/>
            <a:ext cx="3447942" cy="822155"/>
          </a:xfrm>
          <a:prstGeom prst="roundRect">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a:spcBef>
                <a:spcPts val="0"/>
              </a:spcBef>
              <a:spcAft>
                <a:spcPts val="0"/>
              </a:spcAft>
            </a:pPr>
            <a:r>
              <a:rPr lang="en-US" kern="1200" dirty="0">
                <a:solidFill>
                  <a:schemeClr val="bg1"/>
                </a:solidFill>
                <a:effectLst/>
                <a:latin typeface="+mj-lt"/>
                <a:ea typeface="Times New Roman" panose="02020603050405020304" pitchFamily="18" charset="0"/>
                <a:cs typeface="Times New Roman" panose="02020603050405020304" pitchFamily="18" charset="0"/>
              </a:rPr>
              <a:t>Hello user! How can I help you?</a:t>
            </a:r>
            <a:endParaRPr lang="en-US" sz="1600" dirty="0">
              <a:solidFill>
                <a:schemeClr val="bg1"/>
              </a:solidFill>
              <a:effectLst/>
              <a:latin typeface="+mj-lt"/>
              <a:ea typeface="Times New Roman" panose="02020603050405020304" pitchFamily="18" charset="0"/>
            </a:endParaRPr>
          </a:p>
        </p:txBody>
      </p:sp>
      <p:cxnSp>
        <p:nvCxnSpPr>
          <p:cNvPr id="9" name="Straight Arrow Connector 8"/>
          <p:cNvCxnSpPr/>
          <p:nvPr/>
        </p:nvCxnSpPr>
        <p:spPr>
          <a:xfrm>
            <a:off x="4483677" y="3470564"/>
            <a:ext cx="2441864" cy="264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7156753" y="2491134"/>
            <a:ext cx="4092625" cy="3570208"/>
          </a:xfrm>
          <a:prstGeom prst="rect">
            <a:avLst/>
          </a:prstGeom>
          <a:noFill/>
        </p:spPr>
        <p:txBody>
          <a:bodyPr wrap="square" lIns="182880" tIns="146304" rIns="182880" bIns="146304" rtlCol="0">
            <a:spAutoFit/>
          </a:bodyPr>
          <a:lstStyle/>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One question</a:t>
            </a:r>
          </a:p>
          <a:p>
            <a:pPr marL="0" marR="0" lvl="1" indent="0" defTabSz="914400" eaLnBrk="1" fontAlgn="auto" latinLnBrk="0" hangingPunct="1">
              <a:lnSpc>
                <a:spcPct val="90000"/>
              </a:lnSpc>
              <a:spcBef>
                <a:spcPts val="0"/>
              </a:spcBef>
              <a:spcAft>
                <a:spcPts val="600"/>
              </a:spcAft>
              <a:buClrTx/>
              <a:buSzTx/>
              <a:buFontTx/>
              <a:buNone/>
              <a:tabLst/>
              <a:defRPr/>
            </a:pPr>
            <a:endParaRPr lang="en-US" sz="1600" b="1" kern="0" dirty="0">
              <a:latin typeface="+mj-lt"/>
            </a:endParaRPr>
          </a:p>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100 LUIS intents, * 100 different utterances per intent = 10000 different things users may say (plus the other 90000 possibilities you didn’t predict)</a:t>
            </a:r>
          </a:p>
          <a:p>
            <a:pPr marL="0" marR="0" lvl="1" indent="0" defTabSz="914400" eaLnBrk="1" fontAlgn="auto" latinLnBrk="0" hangingPunct="1">
              <a:lnSpc>
                <a:spcPct val="90000"/>
              </a:lnSpc>
              <a:spcBef>
                <a:spcPts val="0"/>
              </a:spcBef>
              <a:spcAft>
                <a:spcPts val="600"/>
              </a:spcAft>
              <a:buClrTx/>
              <a:buSzTx/>
              <a:buFontTx/>
              <a:buNone/>
              <a:tabLst/>
              <a:defRPr/>
            </a:pPr>
            <a:endParaRPr lang="en-US" sz="1600" b="1" kern="0" dirty="0">
              <a:latin typeface="+mj-lt"/>
            </a:endParaRPr>
          </a:p>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100 different things your bot can do</a:t>
            </a:r>
          </a:p>
          <a:p>
            <a:pPr marL="0" marR="0" lvl="1" indent="0" defTabSz="914400" eaLnBrk="1" fontAlgn="auto" latinLnBrk="0" hangingPunct="1">
              <a:lnSpc>
                <a:spcPct val="90000"/>
              </a:lnSpc>
              <a:spcBef>
                <a:spcPts val="0"/>
              </a:spcBef>
              <a:spcAft>
                <a:spcPts val="600"/>
              </a:spcAft>
              <a:buClrTx/>
              <a:buSzTx/>
              <a:buFontTx/>
              <a:buNone/>
              <a:tabLst/>
              <a:defRPr/>
            </a:pPr>
            <a:endParaRPr lang="en-US" sz="1600" b="1" kern="0" dirty="0">
              <a:latin typeface="+mj-lt"/>
            </a:endParaRPr>
          </a:p>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Users will only guess 3 or so </a:t>
            </a:r>
          </a:p>
          <a:p>
            <a:pPr marL="0" marR="0" lvl="1" indent="0" defTabSz="91440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noProof="0" dirty="0">
              <a:ln>
                <a:noFill/>
              </a:ln>
              <a:effectLst/>
              <a:uLnTx/>
              <a:uFillTx/>
              <a:latin typeface="+mj-lt"/>
            </a:endParaRPr>
          </a:p>
          <a:p>
            <a:pPr marL="0" marR="0" lvl="1" indent="0" defTabSz="914400" eaLnBrk="1" fontAlgn="auto" latinLnBrk="0" hangingPunct="1">
              <a:lnSpc>
                <a:spcPct val="90000"/>
              </a:lnSpc>
              <a:spcBef>
                <a:spcPts val="0"/>
              </a:spcBef>
              <a:spcAft>
                <a:spcPts val="600"/>
              </a:spcAft>
              <a:buClrTx/>
              <a:buSzTx/>
              <a:buFontTx/>
              <a:buNone/>
              <a:tabLst/>
              <a:defRPr/>
            </a:pPr>
            <a:r>
              <a:rPr lang="en-US" sz="1600" b="1" kern="0" dirty="0">
                <a:latin typeface="+mj-lt"/>
              </a:rPr>
              <a:t>So you just wasted 97% of your code</a:t>
            </a:r>
            <a:endParaRPr kumimoji="0" lang="en-US" sz="1600" b="0" i="0" u="none" strike="noStrike" kern="0" cap="none" spc="0" normalizeH="0" noProof="0" dirty="0">
              <a:ln>
                <a:noFill/>
              </a:ln>
              <a:effectLst/>
              <a:uLnTx/>
              <a:uFillTx/>
              <a:latin typeface="+mj-lt"/>
            </a:endParaRPr>
          </a:p>
        </p:txBody>
      </p:sp>
      <p:sp>
        <p:nvSpPr>
          <p:cNvPr id="11" name="Double Bracket 10"/>
          <p:cNvSpPr/>
          <p:nvPr/>
        </p:nvSpPr>
        <p:spPr>
          <a:xfrm>
            <a:off x="7078807" y="2415823"/>
            <a:ext cx="4170571" cy="4088717"/>
          </a:xfrm>
          <a:prstGeom prst="bracketPair">
            <a:avLst/>
          </a:prstGeom>
          <a:ln>
            <a:headEnd type="none"/>
            <a:tailEnd type="none"/>
          </a:ln>
        </p:spPr>
        <p:style>
          <a:lnRef idx="1">
            <a:schemeClr val="dk1"/>
          </a:lnRef>
          <a:fillRef idx="0">
            <a:schemeClr val="dk1"/>
          </a:fillRef>
          <a:effectRef idx="0">
            <a:schemeClr val="dk1"/>
          </a:effectRef>
          <a:fontRef idx="minor">
            <a:schemeClr val="tx1"/>
          </a:fontRef>
        </p:style>
        <p:txBody>
          <a:bodyPr rtlCol="0" anchor="ctr"/>
          <a:lstStyle/>
          <a:p>
            <a:pPr algn="ctr"/>
            <a:endParaRPr lang="en-US">
              <a:latin typeface="+mj-lt"/>
            </a:endParaRPr>
          </a:p>
        </p:txBody>
      </p:sp>
    </p:spTree>
    <p:extLst>
      <p:ext uri="{BB962C8B-B14F-4D97-AF65-F5344CB8AC3E}">
        <p14:creationId xmlns:p14="http://schemas.microsoft.com/office/powerpoint/2010/main" val="141389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pt-BR" dirty="0"/>
              <a:t>Fact #1: New bot developers tend to abuse NLP</a:t>
            </a:r>
            <a:endParaRPr lang="en-US" u="sng" dirty="0"/>
          </a:p>
        </p:txBody>
      </p:sp>
      <p:sp>
        <p:nvSpPr>
          <p:cNvPr id="7" name="TextBox 6"/>
          <p:cNvSpPr txBox="1"/>
          <p:nvPr/>
        </p:nvSpPr>
        <p:spPr>
          <a:xfrm>
            <a:off x="194339" y="1537229"/>
            <a:ext cx="11565155" cy="572464"/>
          </a:xfrm>
          <a:prstGeom prst="rect">
            <a:avLst/>
          </a:prstGeom>
          <a:noFill/>
        </p:spPr>
        <p:txBody>
          <a:bodyPr wrap="square" lIns="182880" tIns="146304" rIns="182880" bIns="146304" rtlCol="0">
            <a:spAutoFit/>
          </a:bodyPr>
          <a:lstStyle/>
          <a:p>
            <a:pPr marL="0" marR="0" lvl="1" indent="0" defTabSz="914400" eaLnBrk="1" fontAlgn="auto" latinLnBrk="0" hangingPunct="1">
              <a:lnSpc>
                <a:spcPct val="90000"/>
              </a:lnSpc>
              <a:spcBef>
                <a:spcPts val="0"/>
              </a:spcBef>
              <a:spcAft>
                <a:spcPts val="600"/>
              </a:spcAft>
              <a:buClrTx/>
              <a:buSzTx/>
              <a:buFontTx/>
              <a:buNone/>
              <a:tabLst/>
              <a:defRPr/>
            </a:pPr>
            <a:r>
              <a:rPr lang="en-US" sz="2000" b="1" kern="0" dirty="0">
                <a:latin typeface="+mj-lt"/>
              </a:rPr>
              <a:t>So instead:</a:t>
            </a:r>
          </a:p>
        </p:txBody>
      </p:sp>
      <p:sp>
        <p:nvSpPr>
          <p:cNvPr id="28" name="Rectangle: Rounded Corners 27"/>
          <p:cNvSpPr/>
          <p:nvPr/>
        </p:nvSpPr>
        <p:spPr>
          <a:xfrm>
            <a:off x="1874837" y="2201862"/>
            <a:ext cx="2283693" cy="2063865"/>
          </a:xfrm>
          <a:prstGeom prst="roundRect">
            <a:avLst/>
          </a:prstGeom>
          <a:solidFill>
            <a:srgbClr val="F0F4F8"/>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mj-lt"/>
                <a:ea typeface="+mn-ea"/>
                <a:cs typeface="+mn-cs"/>
              </a:rPr>
              <a:t>Hello user! How can I help you?</a:t>
            </a:r>
          </a:p>
        </p:txBody>
      </p:sp>
      <p:sp>
        <p:nvSpPr>
          <p:cNvPr id="29" name="Flowchart: Terminator 28"/>
          <p:cNvSpPr/>
          <p:nvPr/>
        </p:nvSpPr>
        <p:spPr>
          <a:xfrm>
            <a:off x="1955051"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Events</a:t>
            </a:r>
          </a:p>
        </p:txBody>
      </p:sp>
      <p:sp>
        <p:nvSpPr>
          <p:cNvPr id="30" name="Flowchart: Terminator 29"/>
          <p:cNvSpPr/>
          <p:nvPr/>
        </p:nvSpPr>
        <p:spPr>
          <a:xfrm>
            <a:off x="1955051"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Stages</a:t>
            </a:r>
          </a:p>
        </p:txBody>
      </p:sp>
      <p:sp>
        <p:nvSpPr>
          <p:cNvPr id="31" name="Flowchart: Terminator 30"/>
          <p:cNvSpPr/>
          <p:nvPr/>
        </p:nvSpPr>
        <p:spPr>
          <a:xfrm>
            <a:off x="1955051"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Amenities</a:t>
            </a:r>
          </a:p>
        </p:txBody>
      </p:sp>
      <p:sp>
        <p:nvSpPr>
          <p:cNvPr id="32" name="Rectangle: Rounded Corners 31"/>
          <p:cNvSpPr/>
          <p:nvPr/>
        </p:nvSpPr>
        <p:spPr>
          <a:xfrm>
            <a:off x="4742809" y="2201861"/>
            <a:ext cx="2283693" cy="3542710"/>
          </a:xfrm>
          <a:prstGeom prst="roundRect">
            <a:avLst/>
          </a:prstGeom>
          <a:solidFill>
            <a:srgbClr val="F0F4F8"/>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mj-lt"/>
                <a:ea typeface="+mn-ea"/>
                <a:cs typeface="+mn-cs"/>
              </a:rPr>
              <a:t>What events are you</a:t>
            </a:r>
            <a:r>
              <a:rPr kumimoji="0" lang="en-US" sz="1400" b="0" i="0" u="none" strike="noStrike" kern="0" cap="none" spc="0" normalizeH="0" noProof="0" dirty="0">
                <a:ln>
                  <a:noFill/>
                </a:ln>
                <a:solidFill>
                  <a:prstClr val="black"/>
                </a:solidFill>
                <a:effectLst/>
                <a:uLnTx/>
                <a:uFillTx/>
                <a:latin typeface="+mj-lt"/>
                <a:ea typeface="+mn-ea"/>
                <a:cs typeface="+mn-cs"/>
              </a:rPr>
              <a:t> interested in?</a:t>
            </a:r>
            <a:endParaRPr kumimoji="0" lang="en-US" sz="1400" b="0" i="0" u="none" strike="noStrike" kern="0" cap="none" spc="0" normalizeH="0" baseline="0" noProof="0" dirty="0">
              <a:ln>
                <a:noFill/>
              </a:ln>
              <a:solidFill>
                <a:prstClr val="black"/>
              </a:solidFill>
              <a:effectLst/>
              <a:uLnTx/>
              <a:uFillTx/>
              <a:latin typeface="+mj-lt"/>
              <a:ea typeface="+mn-ea"/>
              <a:cs typeface="+mn-cs"/>
            </a:endParaRPr>
          </a:p>
        </p:txBody>
      </p:sp>
      <p:sp>
        <p:nvSpPr>
          <p:cNvPr id="33" name="Flowchart: Terminator 32"/>
          <p:cNvSpPr/>
          <p:nvPr/>
        </p:nvSpPr>
        <p:spPr>
          <a:xfrm>
            <a:off x="4845006" y="29890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Music</a:t>
            </a:r>
          </a:p>
        </p:txBody>
      </p:sp>
      <p:sp>
        <p:nvSpPr>
          <p:cNvPr id="34" name="Flowchart: Terminator 33"/>
          <p:cNvSpPr/>
          <p:nvPr/>
        </p:nvSpPr>
        <p:spPr>
          <a:xfrm>
            <a:off x="4845006" y="34127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Comedy</a:t>
            </a:r>
          </a:p>
        </p:txBody>
      </p:sp>
      <p:sp>
        <p:nvSpPr>
          <p:cNvPr id="35" name="Flowchart: Terminator 34"/>
          <p:cNvSpPr/>
          <p:nvPr/>
        </p:nvSpPr>
        <p:spPr>
          <a:xfrm>
            <a:off x="4845006" y="383656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Film</a:t>
            </a:r>
          </a:p>
        </p:txBody>
      </p:sp>
      <p:sp>
        <p:nvSpPr>
          <p:cNvPr id="36" name="Flowchart: Terminator 35"/>
          <p:cNvSpPr/>
          <p:nvPr/>
        </p:nvSpPr>
        <p:spPr>
          <a:xfrm>
            <a:off x="4845004" y="426033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Laser Dome</a:t>
            </a:r>
          </a:p>
        </p:txBody>
      </p:sp>
      <p:sp>
        <p:nvSpPr>
          <p:cNvPr id="37" name="Flowchart: Terminator 36"/>
          <p:cNvSpPr/>
          <p:nvPr/>
        </p:nvSpPr>
        <p:spPr>
          <a:xfrm>
            <a:off x="4845003" y="4684113"/>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Spectacles</a:t>
            </a:r>
          </a:p>
        </p:txBody>
      </p:sp>
      <p:sp>
        <p:nvSpPr>
          <p:cNvPr id="38" name="Flowchart: Terminator 37"/>
          <p:cNvSpPr/>
          <p:nvPr/>
        </p:nvSpPr>
        <p:spPr>
          <a:xfrm>
            <a:off x="4845002" y="5107888"/>
            <a:ext cx="2079301" cy="318546"/>
          </a:xfrm>
          <a:prstGeom prst="flowChartTerminator">
            <a:avLst/>
          </a:prstGeom>
          <a:solidFill>
            <a:sysClr val="window" lastClr="FFFFFF"/>
          </a:solidFill>
          <a:ln w="12700" cap="flat" cmpd="sng" algn="ctr">
            <a:solidFill>
              <a:srgbClr val="5B9BD5">
                <a:lumMod val="60000"/>
                <a:lumOff val="4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4AF"/>
                </a:solidFill>
                <a:effectLst/>
                <a:uLnTx/>
                <a:uFillTx/>
                <a:latin typeface="+mj-lt"/>
                <a:ea typeface="+mn-ea"/>
                <a:cs typeface="+mn-cs"/>
              </a:rPr>
              <a:t>Theater</a:t>
            </a:r>
          </a:p>
        </p:txBody>
      </p:sp>
      <p:cxnSp>
        <p:nvCxnSpPr>
          <p:cNvPr id="39" name="Straight Arrow Connector 38"/>
          <p:cNvCxnSpPr/>
          <p:nvPr/>
        </p:nvCxnSpPr>
        <p:spPr>
          <a:xfrm>
            <a:off x="4158530" y="3137156"/>
            <a:ext cx="603956"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0" name="Rectangle: Rounded Corners 39"/>
          <p:cNvSpPr/>
          <p:nvPr/>
        </p:nvSpPr>
        <p:spPr>
          <a:xfrm>
            <a:off x="7960142" y="2224481"/>
            <a:ext cx="2283693" cy="1612082"/>
          </a:xfrm>
          <a:prstGeom prst="roundRect">
            <a:avLst/>
          </a:prstGeom>
          <a:solidFill>
            <a:srgbClr val="F0F4F8"/>
          </a:solidFill>
          <a:ln w="12700" cap="flat" cmpd="sng" algn="ctr">
            <a:noFill/>
            <a:prstDash val="solid"/>
            <a:miter lim="800000"/>
          </a:ln>
          <a:effectLst/>
        </p:spPr>
        <p:txBody>
          <a:bodyPr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mj-lt"/>
                <a:ea typeface="+mn-ea"/>
                <a:cs typeface="+mn-cs"/>
              </a:rPr>
              <a:t>What music would you like</a:t>
            </a:r>
            <a:r>
              <a:rPr kumimoji="0" lang="en-US" sz="1400" b="0" i="0" u="none" strike="noStrike" kern="0" cap="none" spc="0" normalizeH="0" noProof="0" dirty="0">
                <a:ln>
                  <a:noFill/>
                </a:ln>
                <a:solidFill>
                  <a:prstClr val="black"/>
                </a:solidFill>
                <a:effectLst/>
                <a:uLnTx/>
                <a:uFillTx/>
                <a:latin typeface="+mj-lt"/>
                <a:ea typeface="+mn-ea"/>
                <a:cs typeface="+mn-cs"/>
              </a:rPr>
              <a:t>? (by the way, next time you could just type “I’m looking for a song named </a:t>
            </a:r>
            <a:r>
              <a:rPr kumimoji="0" lang="en-US" sz="1400" b="0" i="0" u="none" strike="noStrike" kern="0" cap="none" spc="0" normalizeH="0" noProof="0" dirty="0" err="1">
                <a:ln>
                  <a:noFill/>
                </a:ln>
                <a:solidFill>
                  <a:prstClr val="black"/>
                </a:solidFill>
                <a:effectLst/>
                <a:uLnTx/>
                <a:uFillTx/>
                <a:latin typeface="+mj-lt"/>
                <a:ea typeface="+mn-ea"/>
                <a:cs typeface="+mn-cs"/>
              </a:rPr>
              <a:t>xyz</a:t>
            </a:r>
            <a:r>
              <a:rPr kumimoji="0" lang="en-US" sz="1400" b="0" i="0" u="none" strike="noStrike" kern="0" cap="none" spc="0" normalizeH="0" noProof="0" dirty="0">
                <a:ln>
                  <a:noFill/>
                </a:ln>
                <a:solidFill>
                  <a:prstClr val="black"/>
                </a:solidFill>
                <a:effectLst/>
                <a:uLnTx/>
                <a:uFillTx/>
                <a:latin typeface="+mj-lt"/>
                <a:ea typeface="+mn-ea"/>
                <a:cs typeface="+mn-cs"/>
              </a:rPr>
              <a:t>” and I will know what to do)</a:t>
            </a:r>
            <a:endParaRPr kumimoji="0" lang="en-US" sz="1400" b="0" i="0" u="none" strike="noStrike" kern="0" cap="none" spc="0" normalizeH="0" baseline="0" noProof="0" dirty="0">
              <a:ln>
                <a:noFill/>
              </a:ln>
              <a:solidFill>
                <a:prstClr val="black"/>
              </a:solidFill>
              <a:effectLst/>
              <a:uLnTx/>
              <a:uFillTx/>
              <a:latin typeface="+mj-lt"/>
              <a:ea typeface="+mn-ea"/>
              <a:cs typeface="+mn-cs"/>
            </a:endParaRPr>
          </a:p>
        </p:txBody>
      </p:sp>
      <p:cxnSp>
        <p:nvCxnSpPr>
          <p:cNvPr id="41" name="Straight Arrow Connector 40"/>
          <p:cNvCxnSpPr/>
          <p:nvPr/>
        </p:nvCxnSpPr>
        <p:spPr>
          <a:xfrm>
            <a:off x="7026502" y="3137156"/>
            <a:ext cx="933640" cy="0"/>
          </a:xfrm>
          <a:prstGeom prst="straightConnector1">
            <a:avLst/>
          </a:prstGeom>
          <a:ln>
            <a:headEnd type="none"/>
            <a:tailEnd type="triangle"/>
          </a:ln>
        </p:spPr>
        <p:style>
          <a:lnRef idx="1">
            <a:schemeClr val="dk1"/>
          </a:lnRef>
          <a:fillRef idx="0">
            <a:schemeClr val="dk1"/>
          </a:fillRef>
          <a:effectRef idx="0">
            <a:schemeClr val="dk1"/>
          </a:effectRef>
          <a:fontRef idx="minor">
            <a:schemeClr val="tx1"/>
          </a:fontRef>
        </p:style>
      </p:cxnSp>
      <p:sp>
        <p:nvSpPr>
          <p:cNvPr id="42" name="TextBox 41"/>
          <p:cNvSpPr txBox="1"/>
          <p:nvPr/>
        </p:nvSpPr>
        <p:spPr>
          <a:xfrm>
            <a:off x="0" y="4896190"/>
            <a:ext cx="12009437" cy="1446550"/>
          </a:xfrm>
          <a:prstGeom prst="rect">
            <a:avLst/>
          </a:prstGeom>
          <a:noFill/>
        </p:spPr>
        <p:txBody>
          <a:bodyPr wrap="square" lIns="182880" tIns="146304" rIns="182880" bIns="146304" rtlCol="0">
            <a:spAutoFit/>
          </a:bodyPr>
          <a:lstStyle/>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0" cap="none" spc="0" normalizeH="0" baseline="0" noProof="0" dirty="0">
                <a:ln>
                  <a:noFill/>
                </a:ln>
                <a:effectLst/>
                <a:uLnTx/>
                <a:uFillTx/>
                <a:latin typeface="+mj-lt"/>
              </a:rPr>
              <a:t>Guide the user</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kern="0" dirty="0">
                <a:latin typeface="+mj-lt"/>
              </a:rPr>
              <a:t>Save time</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kern="0" dirty="0">
                <a:latin typeface="+mj-lt"/>
              </a:rPr>
              <a:t>Help the user </a:t>
            </a:r>
            <a:r>
              <a:rPr lang="en-US" sz="2400" u="sng" kern="0" dirty="0">
                <a:latin typeface="+mj-lt"/>
              </a:rPr>
              <a:t>discover</a:t>
            </a:r>
            <a:r>
              <a:rPr lang="en-US" sz="2400" kern="0" dirty="0">
                <a:latin typeface="+mj-lt"/>
              </a:rPr>
              <a:t> what your bot can do</a:t>
            </a:r>
          </a:p>
        </p:txBody>
      </p:sp>
    </p:spTree>
    <p:extLst>
      <p:ext uri="{BB962C8B-B14F-4D97-AF65-F5344CB8AC3E}">
        <p14:creationId xmlns:p14="http://schemas.microsoft.com/office/powerpoint/2010/main" val="41040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Tree>
    <p:extLst>
      <p:ext uri="{BB962C8B-B14F-4D97-AF65-F5344CB8AC3E}">
        <p14:creationId xmlns:p14="http://schemas.microsoft.com/office/powerpoint/2010/main" val="34249519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How LUIS.ai works</a:t>
            </a:r>
            <a:endParaRPr lang="en-US" dirty="0"/>
          </a:p>
        </p:txBody>
      </p:sp>
      <p:sp>
        <p:nvSpPr>
          <p:cNvPr id="6" name="Rectangle 5"/>
          <p:cNvSpPr/>
          <p:nvPr/>
        </p:nvSpPr>
        <p:spPr>
          <a:xfrm>
            <a:off x="655637" y="1297622"/>
            <a:ext cx="9067800" cy="3268587"/>
          </a:xfrm>
          <a:prstGeom prst="rect">
            <a:avLst/>
          </a:prstGeom>
        </p:spPr>
        <p:txBody>
          <a:bodyPr wrap="square">
            <a:spAutoFit/>
          </a:bodyPr>
          <a:lstStyle/>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LUIS.ai</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Language Understanding Intelligence Service</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Identify entities and intents of messages</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Train through GUI or programmatically</a:t>
            </a:r>
          </a:p>
          <a:p>
            <a:pPr marL="228600" marR="0" lvl="0" indent="-457200" defTabSz="914400" eaLnBrk="1" fontAlgn="auto" latinLnBrk="0" hangingPunct="1">
              <a:lnSpc>
                <a:spcPct val="90000"/>
              </a:lnSpc>
              <a:spcBef>
                <a:spcPts val="600"/>
              </a:spcBef>
              <a:spcAft>
                <a:spcPts val="0"/>
              </a:spcAft>
              <a:buClrTx/>
              <a:buSzPct val="90000"/>
              <a:buFont typeface="Arial" panose="020B0604020202020204" pitchFamily="34" charset="0"/>
              <a:buChar char="•"/>
              <a:tabLst/>
              <a:defRPr/>
            </a:pPr>
            <a:r>
              <a:rPr kumimoji="0" lang="en-US" sz="2800" b="0" i="0" u="none" strike="noStrike" kern="0" cap="none" spc="-30" normalizeH="0" baseline="0" noProof="0" dirty="0">
                <a:ln>
                  <a:noFill/>
                </a:ln>
                <a:effectLst/>
                <a:uLnTx/>
                <a:uFillTx/>
                <a:latin typeface="Segoe UI Light"/>
              </a:rPr>
              <a:t>Built in LUIS intent handling in bot framework</a:t>
            </a:r>
          </a:p>
          <a:p>
            <a:pPr marL="237771" marR="0" lvl="1"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a:p>
            <a:pPr marL="0" marR="0" lvl="0"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p:txBody>
      </p:sp>
      <p:pic>
        <p:nvPicPr>
          <p:cNvPr id="7" name="Picture 6"/>
          <p:cNvPicPr>
            <a:picLocks noChangeAspect="1"/>
          </p:cNvPicPr>
          <p:nvPr/>
        </p:nvPicPr>
        <p:blipFill>
          <a:blip r:embed="rId3"/>
          <a:stretch>
            <a:fillRect/>
          </a:stretch>
        </p:blipFill>
        <p:spPr>
          <a:xfrm>
            <a:off x="7155713" y="3919205"/>
            <a:ext cx="5135448" cy="1198028"/>
          </a:xfrm>
          <a:prstGeom prst="rect">
            <a:avLst/>
          </a:prstGeom>
        </p:spPr>
      </p:pic>
      <p:pic>
        <p:nvPicPr>
          <p:cNvPr id="8" name="Picture 7"/>
          <p:cNvPicPr>
            <a:picLocks noChangeAspect="1"/>
          </p:cNvPicPr>
          <p:nvPr/>
        </p:nvPicPr>
        <p:blipFill>
          <a:blip r:embed="rId4"/>
          <a:stretch>
            <a:fillRect/>
          </a:stretch>
        </p:blipFill>
        <p:spPr>
          <a:xfrm>
            <a:off x="274637" y="3725862"/>
            <a:ext cx="6734276" cy="3140423"/>
          </a:xfrm>
          <a:prstGeom prst="rect">
            <a:avLst/>
          </a:prstGeom>
        </p:spPr>
      </p:pic>
    </p:spTree>
    <p:extLst>
      <p:ext uri="{BB962C8B-B14F-4D97-AF65-F5344CB8AC3E}">
        <p14:creationId xmlns:p14="http://schemas.microsoft.com/office/powerpoint/2010/main" val="324106507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dirty="0"/>
              <a:t>Important note on LUIS:</a:t>
            </a:r>
            <a:endParaRPr lang="en-US" dirty="0"/>
          </a:p>
        </p:txBody>
      </p:sp>
      <p:sp>
        <p:nvSpPr>
          <p:cNvPr id="6" name="Rectangle 5"/>
          <p:cNvSpPr/>
          <p:nvPr/>
        </p:nvSpPr>
        <p:spPr>
          <a:xfrm>
            <a:off x="352021" y="2354262"/>
            <a:ext cx="11734800" cy="3656386"/>
          </a:xfrm>
          <a:prstGeom prst="rect">
            <a:avLst/>
          </a:prstGeom>
        </p:spPr>
        <p:txBody>
          <a:bodyPr wrap="square">
            <a:spAutoFit/>
          </a:bodyPr>
          <a:lstStyle/>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If your bot needs 20 LUIS models because of too many intents/entities, then very likely adding 40 won’t fix it. Or 80. </a:t>
            </a:r>
          </a:p>
          <a:p>
            <a:pPr marL="0" marR="0" lvl="0" indent="-228600" defTabSz="914400" eaLnBrk="1" fontAlgn="auto" latinLnBrk="0" hangingPunct="1">
              <a:lnSpc>
                <a:spcPct val="90000"/>
              </a:lnSpc>
              <a:spcBef>
                <a:spcPts val="600"/>
              </a:spcBef>
              <a:spcAft>
                <a:spcPts val="0"/>
              </a:spcAft>
              <a:buClrTx/>
              <a:buSzPct val="90000"/>
              <a:buFontTx/>
              <a:buNone/>
              <a:tabLst/>
              <a:defRPr/>
            </a:pPr>
            <a:endParaRPr lang="en-US" sz="2800" kern="0" spc="-30" dirty="0">
              <a:latin typeface="Segoe UI Light"/>
            </a:endParaRPr>
          </a:p>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en-US" sz="2800" b="0" i="0" u="none" strike="noStrike" kern="0" cap="none" spc="-30" normalizeH="0" baseline="0" noProof="0" dirty="0">
                <a:ln>
                  <a:noFill/>
                </a:ln>
                <a:effectLst/>
                <a:uLnTx/>
                <a:uFillTx/>
                <a:latin typeface="Segoe UI Light"/>
              </a:rPr>
              <a:t>You have a design problem there; brute forcing it won’t help.</a:t>
            </a:r>
          </a:p>
          <a:p>
            <a:pPr marL="0" marR="0" lvl="0" indent="-228600" defTabSz="914400" eaLnBrk="1" fontAlgn="auto" latinLnBrk="0" hangingPunct="1">
              <a:lnSpc>
                <a:spcPct val="90000"/>
              </a:lnSpc>
              <a:spcBef>
                <a:spcPts val="600"/>
              </a:spcBef>
              <a:spcAft>
                <a:spcPts val="0"/>
              </a:spcAft>
              <a:buClrTx/>
              <a:buSzPct val="90000"/>
              <a:buFontTx/>
              <a:buNone/>
              <a:tabLst/>
              <a:defRPr/>
            </a:pPr>
            <a:endParaRPr lang="pt-BR" sz="2800" kern="0" spc="-30" dirty="0">
              <a:latin typeface="Segoe UI Light"/>
            </a:endParaRPr>
          </a:p>
          <a:p>
            <a:pPr marL="0" marR="0" lvl="0" indent="-228600" defTabSz="914400" eaLnBrk="1" fontAlgn="auto" latinLnBrk="0" hangingPunct="1">
              <a:lnSpc>
                <a:spcPct val="90000"/>
              </a:lnSpc>
              <a:spcBef>
                <a:spcPts val="600"/>
              </a:spcBef>
              <a:spcAft>
                <a:spcPts val="0"/>
              </a:spcAft>
              <a:buClrTx/>
              <a:buSzPct val="90000"/>
              <a:buFontTx/>
              <a:buNone/>
              <a:tabLst/>
              <a:defRPr/>
            </a:pPr>
            <a:r>
              <a:rPr kumimoji="0" lang="pt-BR" sz="2800" b="0" i="0" u="none" strike="noStrike" kern="0" cap="none" spc="-30" normalizeH="0" baseline="0" noProof="0" dirty="0">
                <a:ln>
                  <a:noFill/>
                </a:ln>
                <a:effectLst/>
                <a:uLnTx/>
                <a:uFillTx/>
                <a:latin typeface="Segoe UI Light"/>
              </a:rPr>
              <a:t>R</a:t>
            </a:r>
            <a:r>
              <a:rPr kumimoji="0" lang="en-US" sz="2800" b="0" i="0" u="none" strike="noStrike" kern="0" cap="none" spc="-30" normalizeH="0" baseline="0" noProof="0" dirty="0" err="1">
                <a:ln>
                  <a:noFill/>
                </a:ln>
                <a:effectLst/>
                <a:uLnTx/>
                <a:uFillTx/>
                <a:latin typeface="Segoe UI Light"/>
              </a:rPr>
              <a:t>efer</a:t>
            </a:r>
            <a:r>
              <a:rPr kumimoji="0" lang="en-US" sz="2800" b="0" i="0" u="none" strike="noStrike" kern="0" cap="none" spc="-30" normalizeH="0" baseline="0" noProof="0" dirty="0">
                <a:ln>
                  <a:noFill/>
                </a:ln>
                <a:effectLst/>
                <a:uLnTx/>
                <a:uFillTx/>
                <a:latin typeface="Segoe UI Light"/>
              </a:rPr>
              <a:t> to fact #1: New bot developers tend to abuse NLP</a:t>
            </a:r>
          </a:p>
          <a:p>
            <a:pPr marL="237771" marR="0" lvl="1"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a:p>
            <a:pPr marL="0" marR="0" lvl="0" indent="0" defTabSz="914400" eaLnBrk="1" fontAlgn="auto" latinLnBrk="0" hangingPunct="1">
              <a:lnSpc>
                <a:spcPct val="90000"/>
              </a:lnSpc>
              <a:spcBef>
                <a:spcPts val="600"/>
              </a:spcBef>
              <a:spcAft>
                <a:spcPts val="0"/>
              </a:spcAft>
              <a:buClrTx/>
              <a:buSzPct val="90000"/>
              <a:buFontTx/>
              <a:buNone/>
              <a:tabLst/>
              <a:defRPr/>
            </a:pPr>
            <a:endParaRPr kumimoji="0" lang="en-US" sz="2800" b="0" i="0" u="none" strike="noStrike" kern="0" cap="none" spc="-30" normalizeH="0" baseline="0" noProof="0" dirty="0">
              <a:ln>
                <a:noFill/>
              </a:ln>
              <a:effectLst/>
              <a:uLnTx/>
              <a:uFillTx/>
              <a:latin typeface="Segoe UI Light"/>
            </a:endParaRPr>
          </a:p>
        </p:txBody>
      </p:sp>
    </p:spTree>
    <p:extLst>
      <p:ext uri="{BB962C8B-B14F-4D97-AF65-F5344CB8AC3E}">
        <p14:creationId xmlns:p14="http://schemas.microsoft.com/office/powerpoint/2010/main" val="313064021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spTree>
    <p:extLst>
      <p:ext uri="{BB962C8B-B14F-4D97-AF65-F5344CB8AC3E}">
        <p14:creationId xmlns:p14="http://schemas.microsoft.com/office/powerpoint/2010/main" val="494822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Setup</a:t>
            </a:r>
          </a:p>
        </p:txBody>
      </p:sp>
      <p:sp>
        <p:nvSpPr>
          <p:cNvPr id="6" name="Text Placeholder 5"/>
          <p:cNvSpPr>
            <a:spLocks noGrp="1"/>
          </p:cNvSpPr>
          <p:nvPr>
            <p:ph type="body" sz="quarter" idx="10"/>
          </p:nvPr>
        </p:nvSpPr>
        <p:spPr>
          <a:xfrm>
            <a:off x="274702" y="1058862"/>
            <a:ext cx="11888787" cy="5860066"/>
          </a:xfrm>
        </p:spPr>
        <p:txBody>
          <a:bodyPr/>
          <a:lstStyle/>
          <a:p>
            <a:r>
              <a:rPr lang="en-US" dirty="0"/>
              <a:t>Azure Pass</a:t>
            </a:r>
          </a:p>
          <a:p>
            <a:pPr lvl="1"/>
            <a:r>
              <a:rPr lang="en-US" dirty="0"/>
              <a:t>Take a look at your Azure Pass guide</a:t>
            </a:r>
          </a:p>
          <a:p>
            <a:pPr lvl="1"/>
            <a:r>
              <a:rPr lang="en-US" dirty="0"/>
              <a:t>Log into Portal</a:t>
            </a:r>
          </a:p>
          <a:p>
            <a:pPr lvl="1"/>
            <a:r>
              <a:rPr lang="en-US" dirty="0"/>
              <a:t>Visual Studio: Don’t have it? Deploy a VM!</a:t>
            </a:r>
          </a:p>
          <a:p>
            <a:r>
              <a:rPr lang="en-US" dirty="0"/>
              <a:t>Code</a:t>
            </a:r>
          </a:p>
          <a:p>
            <a:pPr lvl="1"/>
            <a:r>
              <a:rPr lang="en-US" dirty="0"/>
              <a:t>Go to our GitHub Repo: </a:t>
            </a:r>
            <a:r>
              <a:rPr lang="en-US" dirty="0">
                <a:hlinkClick r:id="rId3"/>
              </a:rPr>
              <a:t>https://github.com/noodlefrenzy/CognitiveServicesTutorial</a:t>
            </a:r>
            <a:endParaRPr lang="en-US" dirty="0"/>
          </a:p>
          <a:p>
            <a:pPr lvl="1"/>
            <a:r>
              <a:rPr lang="en-US" dirty="0"/>
              <a:t>Clone Locally</a:t>
            </a:r>
          </a:p>
          <a:p>
            <a:pPr lvl="1"/>
            <a:r>
              <a:rPr lang="en-US" dirty="0"/>
              <a:t>Load up LabManual.md</a:t>
            </a:r>
          </a:p>
          <a:p>
            <a:pPr lvl="1"/>
            <a:r>
              <a:rPr lang="en-US" dirty="0"/>
              <a:t>Code for all tracks is available at: </a:t>
            </a:r>
            <a:r>
              <a:rPr lang="en-US" dirty="0">
                <a:hlinkClick r:id="rId4"/>
              </a:rPr>
              <a:t>https://github.com/Microsoft/AI-Immersion-Workshop</a:t>
            </a:r>
            <a:r>
              <a:rPr lang="en-US" dirty="0"/>
              <a:t> </a:t>
            </a:r>
          </a:p>
          <a:p>
            <a:pPr lvl="1"/>
            <a:endParaRPr lang="en-US" dirty="0"/>
          </a:p>
        </p:txBody>
      </p:sp>
    </p:spTree>
    <p:extLst>
      <p:ext uri="{BB962C8B-B14F-4D97-AF65-F5344CB8AC3E}">
        <p14:creationId xmlns:p14="http://schemas.microsoft.com/office/powerpoint/2010/main" val="203313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pic>
        <p:nvPicPr>
          <p:cNvPr id="2" name="Picture 1"/>
          <p:cNvPicPr>
            <a:picLocks noChangeAspect="1"/>
          </p:cNvPicPr>
          <p:nvPr/>
        </p:nvPicPr>
        <p:blipFill>
          <a:blip r:embed="rId3"/>
          <a:stretch>
            <a:fillRect/>
          </a:stretch>
        </p:blipFill>
        <p:spPr>
          <a:xfrm>
            <a:off x="1619373" y="1363662"/>
            <a:ext cx="8890564" cy="5434112"/>
          </a:xfrm>
          <a:prstGeom prst="rect">
            <a:avLst/>
          </a:prstGeom>
        </p:spPr>
      </p:pic>
    </p:spTree>
    <p:extLst>
      <p:ext uri="{BB962C8B-B14F-4D97-AF65-F5344CB8AC3E}">
        <p14:creationId xmlns:p14="http://schemas.microsoft.com/office/powerpoint/2010/main" val="332913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pic>
        <p:nvPicPr>
          <p:cNvPr id="3" name="Picture 2"/>
          <p:cNvPicPr>
            <a:picLocks noChangeAspect="1"/>
          </p:cNvPicPr>
          <p:nvPr/>
        </p:nvPicPr>
        <p:blipFill>
          <a:blip r:embed="rId3"/>
          <a:stretch>
            <a:fillRect/>
          </a:stretch>
        </p:blipFill>
        <p:spPr>
          <a:xfrm>
            <a:off x="2255837" y="2582862"/>
            <a:ext cx="8137196" cy="1752627"/>
          </a:xfrm>
          <a:prstGeom prst="rect">
            <a:avLst/>
          </a:prstGeom>
        </p:spPr>
      </p:pic>
    </p:spTree>
    <p:extLst>
      <p:ext uri="{BB962C8B-B14F-4D97-AF65-F5344CB8AC3E}">
        <p14:creationId xmlns:p14="http://schemas.microsoft.com/office/powerpoint/2010/main" val="197384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pic>
        <p:nvPicPr>
          <p:cNvPr id="2" name="Picture 1"/>
          <p:cNvPicPr>
            <a:picLocks noChangeAspect="1"/>
          </p:cNvPicPr>
          <p:nvPr/>
        </p:nvPicPr>
        <p:blipFill>
          <a:blip r:embed="rId3"/>
          <a:stretch>
            <a:fillRect/>
          </a:stretch>
        </p:blipFill>
        <p:spPr>
          <a:xfrm>
            <a:off x="2713037" y="1363662"/>
            <a:ext cx="7105882" cy="4922147"/>
          </a:xfrm>
          <a:prstGeom prst="rect">
            <a:avLst/>
          </a:prstGeom>
        </p:spPr>
      </p:pic>
    </p:spTree>
    <p:extLst>
      <p:ext uri="{BB962C8B-B14F-4D97-AF65-F5344CB8AC3E}">
        <p14:creationId xmlns:p14="http://schemas.microsoft.com/office/powerpoint/2010/main" val="4133888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pic>
        <p:nvPicPr>
          <p:cNvPr id="3" name="Picture 2"/>
          <p:cNvPicPr>
            <a:picLocks noChangeAspect="1"/>
          </p:cNvPicPr>
          <p:nvPr/>
        </p:nvPicPr>
        <p:blipFill>
          <a:blip r:embed="rId3"/>
          <a:stretch>
            <a:fillRect/>
          </a:stretch>
        </p:blipFill>
        <p:spPr>
          <a:xfrm>
            <a:off x="1951037" y="1363662"/>
            <a:ext cx="8868055" cy="5073377"/>
          </a:xfrm>
          <a:prstGeom prst="rect">
            <a:avLst/>
          </a:prstGeom>
        </p:spPr>
      </p:pic>
    </p:spTree>
    <p:extLst>
      <p:ext uri="{BB962C8B-B14F-4D97-AF65-F5344CB8AC3E}">
        <p14:creationId xmlns:p14="http://schemas.microsoft.com/office/powerpoint/2010/main" val="319329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#2: Just text or just voice are </a:t>
            </a:r>
            <a:r>
              <a:rPr lang="en-US" sz="4000" u="sng" dirty="0"/>
              <a:t>NOT</a:t>
            </a:r>
            <a:r>
              <a:rPr lang="en-US" sz="4000" dirty="0"/>
              <a:t> natural experiences</a:t>
            </a:r>
          </a:p>
        </p:txBody>
      </p:sp>
      <p:sp>
        <p:nvSpPr>
          <p:cNvPr id="4" name="Text Placeholder 5"/>
          <p:cNvSpPr>
            <a:spLocks noGrp="1"/>
          </p:cNvSpPr>
          <p:nvPr>
            <p:ph type="body" sz="quarter" idx="10"/>
          </p:nvPr>
        </p:nvSpPr>
        <p:spPr>
          <a:xfrm>
            <a:off x="274637" y="1287462"/>
            <a:ext cx="11887200" cy="2769989"/>
          </a:xfrm>
        </p:spPr>
        <p:txBody>
          <a:bodyPr/>
          <a:lstStyle/>
          <a:p>
            <a:r>
              <a:rPr lang="en-US" sz="2800" dirty="0"/>
              <a:t>The world is made of images, movement, sounds, text, symbols, objects… Isolate one and it becomes “unnatural” very quickly. </a:t>
            </a:r>
          </a:p>
          <a:p>
            <a:endParaRPr lang="pt-BR" sz="2800" dirty="0"/>
          </a:p>
          <a:p>
            <a:r>
              <a:rPr lang="pt-BR" sz="2800" dirty="0"/>
              <a:t>A</a:t>
            </a:r>
            <a:r>
              <a:rPr lang="en-US" sz="2800" dirty="0"/>
              <a:t>gain: </a:t>
            </a:r>
            <a:r>
              <a:rPr lang="en-US" sz="2800" u="sng" dirty="0"/>
              <a:t>Focus on the actual user experience</a:t>
            </a:r>
            <a:r>
              <a:rPr lang="en-US" sz="2800" dirty="0"/>
              <a:t>. If it feels like it doesn’t make sense, then it probably doesn’t.</a:t>
            </a:r>
          </a:p>
          <a:p>
            <a:endParaRPr lang="pt-BR" sz="2800" dirty="0"/>
          </a:p>
        </p:txBody>
      </p:sp>
    </p:spTree>
    <p:extLst>
      <p:ext uri="{BB962C8B-B14F-4D97-AF65-F5344CB8AC3E}">
        <p14:creationId xmlns:p14="http://schemas.microsoft.com/office/powerpoint/2010/main" val="2206173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#3: Users love buttons</a:t>
            </a:r>
          </a:p>
        </p:txBody>
      </p:sp>
      <p:sp>
        <p:nvSpPr>
          <p:cNvPr id="4" name="Text Placeholder 5"/>
          <p:cNvSpPr>
            <a:spLocks noGrp="1"/>
          </p:cNvSpPr>
          <p:nvPr>
            <p:ph type="body" sz="quarter" idx="10"/>
          </p:nvPr>
        </p:nvSpPr>
        <p:spPr>
          <a:xfrm>
            <a:off x="128138" y="1287462"/>
            <a:ext cx="11887200" cy="2942344"/>
          </a:xfrm>
        </p:spPr>
        <p:txBody>
          <a:bodyPr/>
          <a:lstStyle/>
          <a:p>
            <a:r>
              <a:rPr lang="pt-BR" sz="2800" dirty="0"/>
              <a:t>When given the choice of rich controls, text and voice, user will choose:</a:t>
            </a:r>
          </a:p>
          <a:p>
            <a:endParaRPr lang="pt-BR" sz="2800" dirty="0"/>
          </a:p>
          <a:p>
            <a:pPr marL="457200" indent="-457200">
              <a:buFont typeface="Arial" panose="020B0604020202020204" pitchFamily="34" charset="0"/>
              <a:buChar char="•"/>
            </a:pPr>
            <a:r>
              <a:rPr lang="pt-BR" sz="2800" dirty="0"/>
              <a:t>UI Controls first</a:t>
            </a:r>
          </a:p>
          <a:p>
            <a:pPr marL="457200" indent="-457200">
              <a:buFont typeface="Arial" panose="020B0604020202020204" pitchFamily="34" charset="0"/>
              <a:buChar char="•"/>
            </a:pPr>
            <a:r>
              <a:rPr lang="pt-BR" sz="2800" dirty="0"/>
              <a:t>Text second</a:t>
            </a:r>
          </a:p>
          <a:p>
            <a:pPr marL="457200" indent="-457200">
              <a:buFont typeface="Arial" panose="020B0604020202020204" pitchFamily="34" charset="0"/>
              <a:buChar char="•"/>
            </a:pPr>
            <a:r>
              <a:rPr lang="pt-BR" sz="2800" dirty="0"/>
              <a:t>Voice third, only if options above aren’t possible (e.g. Driving a car)</a:t>
            </a:r>
            <a:endParaRPr lang="en-US" sz="2800" dirty="0"/>
          </a:p>
          <a:p>
            <a:endParaRPr lang="pt-BR" sz="2800" dirty="0"/>
          </a:p>
        </p:txBody>
      </p:sp>
    </p:spTree>
    <p:extLst>
      <p:ext uri="{BB962C8B-B14F-4D97-AF65-F5344CB8AC3E}">
        <p14:creationId xmlns:p14="http://schemas.microsoft.com/office/powerpoint/2010/main" val="221192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#4: Users never say things the way you expect</a:t>
            </a:r>
          </a:p>
        </p:txBody>
      </p:sp>
      <p:pic>
        <p:nvPicPr>
          <p:cNvPr id="5" name="Picture 4"/>
          <p:cNvPicPr>
            <a:picLocks noChangeAspect="1"/>
          </p:cNvPicPr>
          <p:nvPr/>
        </p:nvPicPr>
        <p:blipFill>
          <a:blip r:embed="rId3"/>
          <a:stretch>
            <a:fillRect/>
          </a:stretch>
        </p:blipFill>
        <p:spPr>
          <a:xfrm>
            <a:off x="355981" y="1820862"/>
            <a:ext cx="11417347" cy="2971800"/>
          </a:xfrm>
          <a:prstGeom prst="rect">
            <a:avLst/>
          </a:prstGeom>
        </p:spPr>
      </p:pic>
      <p:sp>
        <p:nvSpPr>
          <p:cNvPr id="7" name="Text Placeholder 5"/>
          <p:cNvSpPr>
            <a:spLocks noGrp="1"/>
          </p:cNvSpPr>
          <p:nvPr>
            <p:ph type="body" sz="quarter" idx="10"/>
          </p:nvPr>
        </p:nvSpPr>
        <p:spPr>
          <a:xfrm>
            <a:off x="341740" y="5410483"/>
            <a:ext cx="11887200" cy="572464"/>
          </a:xfrm>
        </p:spPr>
        <p:txBody>
          <a:bodyPr/>
          <a:lstStyle/>
          <a:p>
            <a:r>
              <a:rPr lang="pt-BR" sz="2800" dirty="0"/>
              <a:t>As you model your NLP, make sure you’re being realistic.</a:t>
            </a:r>
            <a:endParaRPr lang="en-US" sz="2800" dirty="0"/>
          </a:p>
        </p:txBody>
      </p:sp>
    </p:spTree>
    <p:extLst>
      <p:ext uri="{BB962C8B-B14F-4D97-AF65-F5344CB8AC3E}">
        <p14:creationId xmlns:p14="http://schemas.microsoft.com/office/powerpoint/2010/main" val="1365153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#5: Search can do wonders for bots</a:t>
            </a:r>
          </a:p>
        </p:txBody>
      </p:sp>
      <p:sp>
        <p:nvSpPr>
          <p:cNvPr id="6" name="TextBox 5"/>
          <p:cNvSpPr txBox="1"/>
          <p:nvPr/>
        </p:nvSpPr>
        <p:spPr>
          <a:xfrm>
            <a:off x="198437" y="1214437"/>
            <a:ext cx="11565155" cy="5386090"/>
          </a:xfrm>
          <a:prstGeom prst="rect">
            <a:avLst/>
          </a:prstGeom>
          <a:noFill/>
        </p:spPr>
        <p:txBody>
          <a:bodyPr wrap="square" lIns="182880" tIns="146304" rIns="182880" bIns="146304" rtlCol="0">
            <a:spAutoFit/>
          </a:bodyPr>
          <a:lstStyle/>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b="1" kern="0" dirty="0">
                <a:latin typeface="+mj-lt"/>
              </a:rPr>
              <a:t>Users are often terrible at using search on web</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400" b="1" kern="0" dirty="0">
                <a:latin typeface="+mj-lt"/>
              </a:rPr>
              <a:t>Add search to a bot and now you have a great tool to guide the user into refining their search</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pt-BR" sz="2400" b="1" kern="0" dirty="0">
                <a:latin typeface="+mj-lt"/>
              </a:rPr>
              <a:t>Knowledge base, informational, Q&amp;A bots are great scenarios. They typically use </a:t>
            </a:r>
            <a:r>
              <a:rPr lang="pt-BR" sz="2400" b="1" kern="0" dirty="0">
                <a:solidFill>
                  <a:srgbClr val="0070C0"/>
                </a:solidFill>
                <a:latin typeface="+mj-lt"/>
              </a:rPr>
              <a:t>QnA Maker </a:t>
            </a:r>
            <a:r>
              <a:rPr lang="pt-BR" sz="2400" b="1" kern="0" dirty="0">
                <a:latin typeface="+mj-lt"/>
              </a:rPr>
              <a:t>and </a:t>
            </a:r>
            <a:r>
              <a:rPr lang="pt-BR" sz="2400" b="1" kern="0" dirty="0">
                <a:solidFill>
                  <a:srgbClr val="0070C0"/>
                </a:solidFill>
                <a:latin typeface="+mj-lt"/>
              </a:rPr>
              <a:t>Azure Search </a:t>
            </a:r>
            <a:r>
              <a:rPr lang="pt-BR" sz="2400" b="1" kern="0" dirty="0">
                <a:latin typeface="+mj-lt"/>
              </a:rPr>
              <a:t>for it</a:t>
            </a:r>
          </a:p>
          <a:p>
            <a:pPr marL="0" marR="0" lvl="1" defTabSz="914400" eaLnBrk="1" fontAlgn="auto" latinLnBrk="0" hangingPunct="1">
              <a:lnSpc>
                <a:spcPct val="90000"/>
              </a:lnSpc>
              <a:spcBef>
                <a:spcPts val="0"/>
              </a:spcBef>
              <a:spcAft>
                <a:spcPts val="600"/>
              </a:spcAft>
              <a:buClrTx/>
              <a:buSzTx/>
              <a:tabLst/>
              <a:defRPr/>
            </a:pPr>
            <a:endParaRPr lang="en-US" sz="24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400" b="1" kern="0" dirty="0">
              <a:latin typeface="+mj-lt"/>
            </a:endParaRPr>
          </a:p>
        </p:txBody>
      </p:sp>
      <p:pic>
        <p:nvPicPr>
          <p:cNvPr id="2" name="Picture 1"/>
          <p:cNvPicPr>
            <a:picLocks noChangeAspect="1"/>
          </p:cNvPicPr>
          <p:nvPr/>
        </p:nvPicPr>
        <p:blipFill>
          <a:blip r:embed="rId3"/>
          <a:stretch>
            <a:fillRect/>
          </a:stretch>
        </p:blipFill>
        <p:spPr>
          <a:xfrm>
            <a:off x="655637" y="2071376"/>
            <a:ext cx="7712075" cy="1730686"/>
          </a:xfrm>
          <a:prstGeom prst="rect">
            <a:avLst/>
          </a:prstGeom>
        </p:spPr>
      </p:pic>
    </p:spTree>
    <p:extLst>
      <p:ext uri="{BB962C8B-B14F-4D97-AF65-F5344CB8AC3E}">
        <p14:creationId xmlns:p14="http://schemas.microsoft.com/office/powerpoint/2010/main" val="354354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#5: Search can do wonders for bots</a:t>
            </a:r>
          </a:p>
        </p:txBody>
      </p:sp>
      <p:sp>
        <p:nvSpPr>
          <p:cNvPr id="6" name="TextBox 5"/>
          <p:cNvSpPr txBox="1"/>
          <p:nvPr/>
        </p:nvSpPr>
        <p:spPr>
          <a:xfrm>
            <a:off x="282077" y="1182085"/>
            <a:ext cx="11565155" cy="5718489"/>
          </a:xfrm>
          <a:prstGeom prst="rect">
            <a:avLst/>
          </a:prstGeom>
          <a:noFill/>
        </p:spPr>
        <p:txBody>
          <a:bodyPr wrap="square" lIns="182880" tIns="146304" rIns="182880" bIns="146304" rtlCol="0">
            <a:spAutoFit/>
          </a:bodyPr>
          <a:lstStyle/>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2800" b="1" kern="0" dirty="0">
                <a:latin typeface="+mj-lt"/>
              </a:rPr>
              <a:t>QnAMaker.ai: </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Super low friction way of creating a Q&amp;A bot</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Built in web and document crawler: Parses data and builds the QnA easily</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Not great for too many records</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Not great for deep level customization of the experience</a:t>
            </a:r>
          </a:p>
          <a:p>
            <a:pPr marL="466371" lvl="2" defTabSz="914400">
              <a:lnSpc>
                <a:spcPct val="90000"/>
              </a:lnSpc>
              <a:spcAft>
                <a:spcPts val="600"/>
              </a:spcAft>
              <a:defRPr/>
            </a:pPr>
            <a:endParaRPr lang="pt-BR" sz="2800" b="1" kern="0" dirty="0">
              <a:latin typeface="+mj-lt"/>
            </a:endParaRPr>
          </a:p>
          <a:p>
            <a:pPr marL="342900" lvl="1" indent="-342900" defTabSz="914400">
              <a:lnSpc>
                <a:spcPct val="90000"/>
              </a:lnSpc>
              <a:spcAft>
                <a:spcPts val="600"/>
              </a:spcAft>
              <a:buFont typeface="Arial" panose="020B0604020202020204" pitchFamily="34" charset="0"/>
              <a:buChar char="•"/>
              <a:defRPr/>
            </a:pPr>
            <a:r>
              <a:rPr lang="pt-BR" sz="2800" b="1" kern="0" dirty="0">
                <a:latin typeface="+mj-lt"/>
              </a:rPr>
              <a:t>Azure Search:</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Can work with millions of records like a breeze</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Works with different document formats and data sources</a:t>
            </a:r>
          </a:p>
          <a:p>
            <a:pPr marL="809271" lvl="2" indent="-342900" defTabSz="914400">
              <a:lnSpc>
                <a:spcPct val="90000"/>
              </a:lnSpc>
              <a:spcAft>
                <a:spcPts val="600"/>
              </a:spcAft>
              <a:buFont typeface="Arial" panose="020B0604020202020204" pitchFamily="34" charset="0"/>
              <a:buChar char="•"/>
              <a:defRPr/>
            </a:pPr>
            <a:r>
              <a:rPr lang="pt-BR" sz="2800" b="1" kern="0" dirty="0">
                <a:latin typeface="+mj-lt"/>
              </a:rPr>
              <a:t>Takes more effort to prepare/code/fine-tune</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2800" b="1" kern="0" dirty="0">
              <a:latin typeface="+mj-lt"/>
            </a:endParaRPr>
          </a:p>
        </p:txBody>
      </p:sp>
    </p:spTree>
    <p:extLst>
      <p:ext uri="{BB962C8B-B14F-4D97-AF65-F5344CB8AC3E}">
        <p14:creationId xmlns:p14="http://schemas.microsoft.com/office/powerpoint/2010/main" val="448267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#6: Not all bots need to have conversations</a:t>
            </a:r>
          </a:p>
        </p:txBody>
      </p:sp>
      <p:sp>
        <p:nvSpPr>
          <p:cNvPr id="6" name="TextBox 5"/>
          <p:cNvSpPr txBox="1"/>
          <p:nvPr/>
        </p:nvSpPr>
        <p:spPr>
          <a:xfrm>
            <a:off x="119873" y="1363662"/>
            <a:ext cx="11422560" cy="6044732"/>
          </a:xfrm>
          <a:prstGeom prst="rect">
            <a:avLst/>
          </a:prstGeom>
          <a:noFill/>
        </p:spPr>
        <p:txBody>
          <a:bodyPr wrap="square" lIns="182880" tIns="146304" rIns="182880" bIns="146304" rtlCol="0">
            <a:spAutoFit/>
          </a:bodyPr>
          <a:lstStyle/>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pt-BR" sz="2800" b="1" kern="0" dirty="0">
                <a:latin typeface="+mj-lt"/>
              </a:rPr>
              <a:t>Sometimes buttons do everything you need. </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lang="pt-BR" sz="2800" b="1" kern="0" dirty="0">
                <a:latin typeface="+mj-lt"/>
              </a:rPr>
              <a:t>Avoid the engineer’s urge to complicate simple things</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800" b="1" kern="0" dirty="0">
              <a:latin typeface="+mj-lt"/>
            </a:endParaRPr>
          </a:p>
          <a:p>
            <a:pPr marL="2674755" lvl="6" indent="-342900" defTabSz="914400">
              <a:lnSpc>
                <a:spcPct val="90000"/>
              </a:lnSpc>
              <a:spcAft>
                <a:spcPts val="600"/>
              </a:spcAft>
              <a:buFont typeface="Arial" panose="020B0604020202020204" pitchFamily="34" charset="0"/>
              <a:buChar char="•"/>
              <a:defRPr/>
            </a:pPr>
            <a:endParaRPr lang="pt-BR" sz="2800" b="1" kern="0" dirty="0">
              <a:latin typeface="+mj-lt"/>
            </a:endParaRPr>
          </a:p>
          <a:p>
            <a:pPr marL="2674755" lvl="6" indent="-342900" defTabSz="914400">
              <a:lnSpc>
                <a:spcPct val="90000"/>
              </a:lnSpc>
              <a:spcAft>
                <a:spcPts val="600"/>
              </a:spcAft>
              <a:buFont typeface="Arial" panose="020B0604020202020204" pitchFamily="34" charset="0"/>
              <a:buChar char="•"/>
              <a:defRPr/>
            </a:pPr>
            <a:endParaRPr lang="pt-BR" sz="2800" b="1" kern="0" dirty="0">
              <a:latin typeface="+mj-lt"/>
            </a:endParaRPr>
          </a:p>
          <a:p>
            <a:pPr marL="2674755" lvl="6" indent="-342900" defTabSz="914400">
              <a:lnSpc>
                <a:spcPct val="90000"/>
              </a:lnSpc>
              <a:spcAft>
                <a:spcPts val="600"/>
              </a:spcAft>
              <a:buFont typeface="Arial" panose="020B0604020202020204" pitchFamily="34" charset="0"/>
              <a:buChar char="•"/>
              <a:defRPr/>
            </a:pPr>
            <a:endParaRPr lang="pt-BR" sz="2800" b="1" kern="0" dirty="0">
              <a:latin typeface="+mj-lt"/>
            </a:endParaRPr>
          </a:p>
          <a:p>
            <a:pPr marL="2331855" lvl="6" defTabSz="914400">
              <a:lnSpc>
                <a:spcPct val="90000"/>
              </a:lnSpc>
              <a:spcAft>
                <a:spcPts val="600"/>
              </a:spcAft>
              <a:defRPr/>
            </a:pPr>
            <a:r>
              <a:rPr lang="pt-BR" sz="2800" b="1" kern="0" dirty="0">
                <a:latin typeface="+mj-lt"/>
              </a:rPr>
              <a:t>	Your business requirement is </a:t>
            </a:r>
            <a:r>
              <a:rPr lang="pt-BR" sz="2800" b="1" kern="0" dirty="0">
                <a:solidFill>
                  <a:srgbClr val="FF0000"/>
                </a:solidFill>
                <a:latin typeface="+mj-lt"/>
              </a:rPr>
              <a:t>NOT</a:t>
            </a:r>
            <a:r>
              <a:rPr lang="pt-BR" sz="2800" b="1" kern="0" dirty="0">
                <a:latin typeface="+mj-lt"/>
              </a:rPr>
              <a:t> to pass the Turing 	Test: It is to </a:t>
            </a:r>
            <a:r>
              <a:rPr lang="pt-BR" sz="2800" b="1" u="sng" kern="0" dirty="0">
                <a:latin typeface="+mj-lt"/>
              </a:rPr>
              <a:t>solve your user’s problem</a:t>
            </a:r>
            <a:r>
              <a:rPr lang="pt-BR" sz="2800" b="1" kern="0" dirty="0">
                <a:latin typeface="+mj-lt"/>
              </a:rPr>
              <a:t>!</a:t>
            </a: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800" b="1" kern="0" dirty="0">
              <a:latin typeface="+mj-lt"/>
            </a:endParaRPr>
          </a:p>
          <a:p>
            <a:pPr marL="0" marR="0" lvl="1" defTabSz="914400" eaLnBrk="1" fontAlgn="auto" latinLnBrk="0" hangingPunct="1">
              <a:lnSpc>
                <a:spcPct val="90000"/>
              </a:lnSpc>
              <a:spcBef>
                <a:spcPts val="0"/>
              </a:spcBef>
              <a:spcAft>
                <a:spcPts val="600"/>
              </a:spcAft>
              <a:buClrTx/>
              <a:buSzTx/>
              <a:tabLst/>
              <a:defRPr/>
            </a:pPr>
            <a:endParaRPr lang="pt-BR" sz="28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8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pt-BR" sz="2800" b="1" kern="0" dirty="0">
              <a:latin typeface="+mj-lt"/>
            </a:endParaRPr>
          </a:p>
          <a:p>
            <a:pPr marL="0" marR="0" lvl="1" defTabSz="914400" eaLnBrk="1" fontAlgn="auto" latinLnBrk="0" hangingPunct="1">
              <a:lnSpc>
                <a:spcPct val="90000"/>
              </a:lnSpc>
              <a:spcBef>
                <a:spcPts val="0"/>
              </a:spcBef>
              <a:spcAft>
                <a:spcPts val="600"/>
              </a:spcAft>
              <a:buClrTx/>
              <a:buSzTx/>
              <a:tabLst/>
              <a:defRPr/>
            </a:pPr>
            <a:r>
              <a:rPr lang="en-US" sz="2000" b="1" kern="0" dirty="0">
                <a:latin typeface="+mj-lt"/>
              </a:rPr>
              <a:t> </a:t>
            </a:r>
            <a:endParaRPr lang="en-US" sz="2800" b="1" kern="0" dirty="0">
              <a:latin typeface="+mj-lt"/>
            </a:endParaRPr>
          </a:p>
        </p:txBody>
      </p:sp>
      <p:pic>
        <p:nvPicPr>
          <p:cNvPr id="5" name="Picture 2" descr="https://paw.princeton.edu/sites/default/files/images/content/Turing_Portra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996" y="2877742"/>
            <a:ext cx="2087211" cy="2824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631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Repository Structure</a:t>
            </a:r>
          </a:p>
        </p:txBody>
      </p:sp>
      <p:sp>
        <p:nvSpPr>
          <p:cNvPr id="3" name="Text Placeholder 2"/>
          <p:cNvSpPr>
            <a:spLocks noGrp="1"/>
          </p:cNvSpPr>
          <p:nvPr>
            <p:ph type="body" sz="quarter" idx="10"/>
          </p:nvPr>
        </p:nvSpPr>
        <p:spPr>
          <a:xfrm>
            <a:off x="274702" y="1211287"/>
            <a:ext cx="11888787" cy="5016758"/>
          </a:xfrm>
        </p:spPr>
        <p:txBody>
          <a:bodyPr/>
          <a:lstStyle/>
          <a:p>
            <a:r>
              <a:rPr lang="en-US" dirty="0">
                <a:hlinkClick r:id="rId3"/>
              </a:rPr>
              <a:t>LabManual.md</a:t>
            </a:r>
            <a:r>
              <a:rPr lang="en-US" dirty="0"/>
              <a:t> has all directions</a:t>
            </a:r>
          </a:p>
          <a:p>
            <a:r>
              <a:rPr lang="en-US" dirty="0"/>
              <a:t>“Starting” directory has “boilerplate” code</a:t>
            </a:r>
          </a:p>
          <a:p>
            <a:pPr lvl="1"/>
            <a:r>
              <a:rPr lang="en-US" dirty="0"/>
              <a:t>Too much to do in one day, so we’ve done the annoying bits</a:t>
            </a:r>
          </a:p>
          <a:p>
            <a:pPr lvl="1"/>
            <a:r>
              <a:rPr lang="en-US" dirty="0"/>
              <a:t>Once you’re home, feel free to start from scratch – we accept PRs </a:t>
            </a:r>
            <a:r>
              <a:rPr lang="en-US" dirty="0">
                <a:sym typeface="Wingdings" panose="05000000000000000000" pitchFamily="2" charset="2"/>
              </a:rPr>
              <a:t></a:t>
            </a:r>
          </a:p>
          <a:p>
            <a:r>
              <a:rPr lang="en-US" dirty="0">
                <a:sym typeface="Wingdings" panose="05000000000000000000" pitchFamily="2" charset="2"/>
              </a:rPr>
              <a:t>“Finished” directory has completed code</a:t>
            </a:r>
          </a:p>
          <a:p>
            <a:pPr lvl="1"/>
            <a:r>
              <a:rPr lang="en-US" dirty="0">
                <a:sym typeface="Wingdings" panose="05000000000000000000" pitchFamily="2" charset="2"/>
              </a:rPr>
              <a:t>Useful to correct your direction</a:t>
            </a:r>
          </a:p>
          <a:p>
            <a:pPr lvl="1"/>
            <a:r>
              <a:rPr lang="en-US" dirty="0">
                <a:sym typeface="Wingdings" panose="05000000000000000000" pitchFamily="2" charset="2"/>
              </a:rPr>
              <a:t>Feel free to pull from this if you start running behind</a:t>
            </a:r>
          </a:p>
          <a:p>
            <a:r>
              <a:rPr lang="en-US" dirty="0">
                <a:sym typeface="Wingdings" panose="05000000000000000000" pitchFamily="2" charset="2"/>
              </a:rPr>
              <a:t>“sample_images.zip” contains some samples for use</a:t>
            </a:r>
          </a:p>
          <a:p>
            <a:pPr lvl="1"/>
            <a:r>
              <a:rPr lang="en-US">
                <a:sym typeface="Wingdings" panose="05000000000000000000" pitchFamily="2" charset="2"/>
              </a:rPr>
              <a:t>Feel free to use your own</a:t>
            </a:r>
            <a:endParaRPr lang="en-US" dirty="0"/>
          </a:p>
        </p:txBody>
      </p:sp>
    </p:spTree>
    <p:extLst>
      <p:ext uri="{BB962C8B-B14F-4D97-AF65-F5344CB8AC3E}">
        <p14:creationId xmlns:p14="http://schemas.microsoft.com/office/powerpoint/2010/main" val="422138764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#6: Not all bots need to have conversations</a:t>
            </a:r>
          </a:p>
        </p:txBody>
      </p:sp>
      <p:sp>
        <p:nvSpPr>
          <p:cNvPr id="6" name="TextBox 5"/>
          <p:cNvSpPr txBox="1"/>
          <p:nvPr/>
        </p:nvSpPr>
        <p:spPr>
          <a:xfrm>
            <a:off x="119873" y="1061690"/>
            <a:ext cx="7028432" cy="2443746"/>
          </a:xfrm>
          <a:prstGeom prst="rect">
            <a:avLst/>
          </a:prstGeom>
          <a:noFill/>
        </p:spPr>
        <p:txBody>
          <a:bodyPr wrap="square" lIns="182880" tIns="146304" rIns="182880" bIns="146304" rtlCol="0">
            <a:spAutoFit/>
          </a:bodyPr>
          <a:lstStyle/>
          <a:p>
            <a:pPr marL="0" lvl="1" defTabSz="914400">
              <a:lnSpc>
                <a:spcPct val="90000"/>
              </a:lnSpc>
              <a:spcAft>
                <a:spcPts val="600"/>
              </a:spcAft>
              <a:defRPr/>
            </a:pPr>
            <a:r>
              <a:rPr lang="pt-BR" sz="2400" b="1" kern="0" dirty="0">
                <a:latin typeface="+mj-lt"/>
              </a:rPr>
              <a:t>Spec out an “app kind” of bot: </a:t>
            </a:r>
            <a:r>
              <a:rPr lang="pt-BR" sz="2400" b="1" kern="0" dirty="0">
                <a:latin typeface="+mj-lt"/>
                <a:hlinkClick r:id="rId3"/>
              </a:rPr>
              <a:t>https://github.com/MicrosoftDX/botFramework-botSpecDocs/blob/master/src/CaaP%20Design%20spec.docx</a:t>
            </a:r>
            <a:r>
              <a:rPr lang="pt-BR" sz="2400" b="1" kern="0" dirty="0">
                <a:latin typeface="+mj-lt"/>
              </a:rPr>
              <a:t> </a:t>
            </a:r>
          </a:p>
          <a:p>
            <a:pPr marL="342900" lvl="1" indent="-342900" defTabSz="914400">
              <a:lnSpc>
                <a:spcPct val="90000"/>
              </a:lnSpc>
              <a:spcAft>
                <a:spcPts val="600"/>
              </a:spcAft>
              <a:buFont typeface="Arial" panose="020B0604020202020204" pitchFamily="34" charset="0"/>
              <a:buChar char="•"/>
              <a:defRPr/>
            </a:pPr>
            <a:endParaRPr lang="pt-BR" sz="2400" b="1" kern="0" dirty="0">
              <a:latin typeface="+mj-lt"/>
            </a:endParaRPr>
          </a:p>
          <a:p>
            <a:pPr marL="342900" lvl="1" indent="-342900" defTabSz="914400">
              <a:lnSpc>
                <a:spcPct val="90000"/>
              </a:lnSpc>
              <a:spcAft>
                <a:spcPts val="600"/>
              </a:spcAft>
              <a:buFont typeface="Arial" panose="020B0604020202020204" pitchFamily="34" charset="0"/>
              <a:buChar char="•"/>
              <a:defRPr/>
            </a:pPr>
            <a:endParaRPr lang="pt-BR" sz="2400" b="1" kern="0" dirty="0">
              <a:latin typeface="+mj-lt"/>
            </a:endParaRPr>
          </a:p>
        </p:txBody>
      </p:sp>
      <p:pic>
        <p:nvPicPr>
          <p:cNvPr id="2" name="Picture 1"/>
          <p:cNvPicPr>
            <a:picLocks noChangeAspect="1"/>
          </p:cNvPicPr>
          <p:nvPr/>
        </p:nvPicPr>
        <p:blipFill>
          <a:blip r:embed="rId4"/>
          <a:stretch>
            <a:fillRect/>
          </a:stretch>
        </p:blipFill>
        <p:spPr>
          <a:xfrm>
            <a:off x="119873" y="2764676"/>
            <a:ext cx="4902452" cy="4191215"/>
          </a:xfrm>
          <a:prstGeom prst="rect">
            <a:avLst/>
          </a:prstGeom>
        </p:spPr>
      </p:pic>
      <p:pic>
        <p:nvPicPr>
          <p:cNvPr id="3" name="Picture 2"/>
          <p:cNvPicPr>
            <a:picLocks noChangeAspect="1"/>
          </p:cNvPicPr>
          <p:nvPr/>
        </p:nvPicPr>
        <p:blipFill>
          <a:blip r:embed="rId5"/>
          <a:stretch>
            <a:fillRect/>
          </a:stretch>
        </p:blipFill>
        <p:spPr>
          <a:xfrm>
            <a:off x="7285037" y="1439862"/>
            <a:ext cx="4907858" cy="5439829"/>
          </a:xfrm>
          <a:prstGeom prst="rect">
            <a:avLst/>
          </a:prstGeom>
        </p:spPr>
      </p:pic>
    </p:spTree>
    <p:extLst>
      <p:ext uri="{BB962C8B-B14F-4D97-AF65-F5344CB8AC3E}">
        <p14:creationId xmlns:p14="http://schemas.microsoft.com/office/powerpoint/2010/main" val="291172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19873" y="296862"/>
            <a:ext cx="11889564" cy="917575"/>
          </a:xfrm>
        </p:spPr>
        <p:txBody>
          <a:bodyPr/>
          <a:lstStyle/>
          <a:p>
            <a:r>
              <a:rPr lang="en-US" sz="4000" dirty="0"/>
              <a:t>Fact #7: No UI is impossible with bots</a:t>
            </a:r>
          </a:p>
        </p:txBody>
      </p:sp>
      <p:sp>
        <p:nvSpPr>
          <p:cNvPr id="6" name="TextBox 5"/>
          <p:cNvSpPr txBox="1"/>
          <p:nvPr/>
        </p:nvSpPr>
        <p:spPr>
          <a:xfrm>
            <a:off x="282077" y="1820862"/>
            <a:ext cx="11565155" cy="4302716"/>
          </a:xfrm>
          <a:prstGeom prst="rect">
            <a:avLst/>
          </a:prstGeom>
          <a:noFill/>
        </p:spPr>
        <p:txBody>
          <a:bodyPr wrap="square" lIns="182880" tIns="146304" rIns="182880" bIns="146304" rtlCol="0">
            <a:spAutoFit/>
          </a:bodyPr>
          <a:lstStyle/>
          <a:p>
            <a:pPr marL="342900" lvl="1" indent="-342900" defTabSz="914400">
              <a:lnSpc>
                <a:spcPct val="90000"/>
              </a:lnSpc>
              <a:spcAft>
                <a:spcPts val="600"/>
              </a:spcAft>
              <a:buFont typeface="Arial" panose="020B0604020202020204" pitchFamily="34" charset="0"/>
              <a:buChar char="•"/>
              <a:defRPr/>
            </a:pPr>
            <a:r>
              <a:rPr lang="en-US" sz="3200" b="1" kern="0" dirty="0">
                <a:latin typeface="+mj-lt"/>
              </a:rPr>
              <a:t>Even if standard channels can’t do it, you can always build your own UI/App/Web.</a:t>
            </a:r>
          </a:p>
          <a:p>
            <a:pPr marL="342900" lvl="1" indent="-342900" defTabSz="914400">
              <a:lnSpc>
                <a:spcPct val="90000"/>
              </a:lnSpc>
              <a:spcAft>
                <a:spcPts val="600"/>
              </a:spcAft>
              <a:buFont typeface="Arial" panose="020B0604020202020204" pitchFamily="34" charset="0"/>
              <a:buChar char="•"/>
              <a:defRPr/>
            </a:pPr>
            <a:r>
              <a:rPr lang="en-US" sz="3200" b="1" kern="0" dirty="0">
                <a:latin typeface="+mj-lt"/>
              </a:rPr>
              <a:t>Think richer UIs with bots, HoloLens, etc.  It is all possible.</a:t>
            </a:r>
          </a:p>
          <a:p>
            <a:pPr marL="0" marR="0" lvl="1" defTabSz="914400" eaLnBrk="1" fontAlgn="auto" latinLnBrk="0" hangingPunct="1">
              <a:lnSpc>
                <a:spcPct val="90000"/>
              </a:lnSpc>
              <a:spcBef>
                <a:spcPts val="0"/>
              </a:spcBef>
              <a:spcAft>
                <a:spcPts val="600"/>
              </a:spcAft>
              <a:buClrTx/>
              <a:buSzTx/>
              <a:tabLst/>
              <a:defRPr/>
            </a:pPr>
            <a:endParaRPr lang="pt-BR" sz="3200" b="1" kern="0" dirty="0">
              <a:latin typeface="+mj-lt"/>
            </a:endParaRPr>
          </a:p>
          <a:p>
            <a:pPr marL="342900" marR="0" lvl="1"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endParaRPr lang="en-US" sz="3200" b="1" kern="0" dirty="0">
              <a:latin typeface="+mj-lt"/>
            </a:endParaRPr>
          </a:p>
          <a:p>
            <a:pPr marL="342900" lvl="1" indent="-342900" defTabSz="914400">
              <a:lnSpc>
                <a:spcPct val="90000"/>
              </a:lnSpc>
              <a:spcAft>
                <a:spcPts val="600"/>
              </a:spcAft>
              <a:buFont typeface="Arial" panose="020B0604020202020204" pitchFamily="34" charset="0"/>
              <a:buChar char="•"/>
              <a:defRPr/>
            </a:pPr>
            <a:r>
              <a:rPr lang="en-US" sz="2400" b="1" kern="0" dirty="0">
                <a:latin typeface="+mj-lt"/>
              </a:rPr>
              <a:t>Read more: </a:t>
            </a:r>
          </a:p>
          <a:p>
            <a:pPr marL="342900" lvl="1" indent="-342900" defTabSz="914400">
              <a:lnSpc>
                <a:spcPct val="90000"/>
              </a:lnSpc>
              <a:spcAft>
                <a:spcPts val="600"/>
              </a:spcAft>
              <a:buFont typeface="Arial" panose="020B0604020202020204" pitchFamily="34" charset="0"/>
              <a:buChar char="•"/>
              <a:defRPr/>
            </a:pPr>
            <a:r>
              <a:rPr lang="en-US" sz="2400" b="1" kern="0" dirty="0">
                <a:latin typeface="+mj-lt"/>
                <a:hlinkClick r:id="rId3"/>
              </a:rPr>
              <a:t>https://docs.microsoft.com/en-us/bot-framework/bot-design-pattern-embed-app</a:t>
            </a:r>
            <a:endParaRPr lang="en-US" sz="2400" b="1" kern="0" dirty="0">
              <a:latin typeface="+mj-lt"/>
            </a:endParaRPr>
          </a:p>
          <a:p>
            <a:pPr marL="342900" lvl="1" indent="-342900" defTabSz="914400">
              <a:lnSpc>
                <a:spcPct val="90000"/>
              </a:lnSpc>
              <a:spcAft>
                <a:spcPts val="600"/>
              </a:spcAft>
              <a:buFont typeface="Arial" panose="020B0604020202020204" pitchFamily="34" charset="0"/>
              <a:buChar char="•"/>
              <a:defRPr/>
            </a:pPr>
            <a:r>
              <a:rPr lang="en-US" sz="2400" b="1" kern="0" dirty="0">
                <a:latin typeface="+mj-lt"/>
                <a:hlinkClick r:id="rId4"/>
              </a:rPr>
              <a:t>https://docs.microsoft.com/en-us/bot-framework/bot-design-pattern-embed-web-site</a:t>
            </a:r>
            <a:r>
              <a:rPr lang="en-US" sz="2400" b="1" kern="0" dirty="0">
                <a:latin typeface="+mj-lt"/>
              </a:rPr>
              <a:t> </a:t>
            </a:r>
          </a:p>
        </p:txBody>
      </p:sp>
    </p:spTree>
    <p:extLst>
      <p:ext uri="{BB962C8B-B14F-4D97-AF65-F5344CB8AC3E}">
        <p14:creationId xmlns:p14="http://schemas.microsoft.com/office/powerpoint/2010/main" val="195115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2C1B-5EBB-4CB2-82A1-57047BAC981E}"/>
              </a:ext>
            </a:extLst>
          </p:cNvPr>
          <p:cNvSpPr>
            <a:spLocks noGrp="1"/>
          </p:cNvSpPr>
          <p:nvPr>
            <p:ph type="title"/>
          </p:nvPr>
        </p:nvSpPr>
        <p:spPr/>
        <p:txBody>
          <a:bodyPr/>
          <a:lstStyle/>
          <a:p>
            <a:r>
              <a:rPr lang="en-US" dirty="0"/>
              <a:t>Fact #8: Measurement and logging</a:t>
            </a:r>
          </a:p>
        </p:txBody>
      </p:sp>
      <p:sp>
        <p:nvSpPr>
          <p:cNvPr id="3" name="Text Placeholder 2">
            <a:extLst>
              <a:ext uri="{FF2B5EF4-FFF2-40B4-BE49-F238E27FC236}">
                <a16:creationId xmlns:a16="http://schemas.microsoft.com/office/drawing/2014/main" id="{382302E1-7C83-4322-85A0-3CED5FE80C75}"/>
              </a:ext>
            </a:extLst>
          </p:cNvPr>
          <p:cNvSpPr>
            <a:spLocks noGrp="1"/>
          </p:cNvSpPr>
          <p:nvPr>
            <p:ph type="body" sz="quarter" idx="10"/>
          </p:nvPr>
        </p:nvSpPr>
        <p:spPr>
          <a:xfrm>
            <a:off x="274638" y="1212850"/>
            <a:ext cx="11888787" cy="4118050"/>
          </a:xfrm>
        </p:spPr>
        <p:txBody>
          <a:bodyPr/>
          <a:lstStyle/>
          <a:p>
            <a:r>
              <a:rPr lang="en-US" dirty="0"/>
              <a:t>If your bot doesn’t collect data and give you ways of understanding what it does well and not, you can’t make it better.  </a:t>
            </a:r>
          </a:p>
          <a:p>
            <a:endParaRPr lang="en-US" dirty="0"/>
          </a:p>
          <a:p>
            <a:r>
              <a:rPr lang="en-US" dirty="0"/>
              <a:t>No logging by default</a:t>
            </a:r>
          </a:p>
          <a:p>
            <a:endParaRPr lang="en-US" dirty="0"/>
          </a:p>
          <a:p>
            <a:r>
              <a:rPr lang="en-US" dirty="0"/>
              <a:t>Easy integration with Application Insights </a:t>
            </a:r>
          </a:p>
        </p:txBody>
      </p:sp>
    </p:spTree>
    <p:extLst>
      <p:ext uri="{BB962C8B-B14F-4D97-AF65-F5344CB8AC3E}">
        <p14:creationId xmlns:p14="http://schemas.microsoft.com/office/powerpoint/2010/main" val="408988868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30EEB-A4F2-4E5D-BFE7-7D42C855038E}"/>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82AB5626-9B31-4798-9977-3D9A98617DBF}"/>
              </a:ext>
            </a:extLst>
          </p:cNvPr>
          <p:cNvSpPr>
            <a:spLocks noGrp="1"/>
          </p:cNvSpPr>
          <p:nvPr>
            <p:ph type="body" sz="quarter" idx="10"/>
          </p:nvPr>
        </p:nvSpPr>
        <p:spPr>
          <a:xfrm>
            <a:off x="274638" y="1212850"/>
            <a:ext cx="11888787" cy="4339650"/>
          </a:xfrm>
        </p:spPr>
        <p:txBody>
          <a:bodyPr/>
          <a:lstStyle/>
          <a:p>
            <a:r>
              <a:rPr lang="en-US" dirty="0"/>
              <a:t>Developer portal: </a:t>
            </a:r>
            <a:r>
              <a:rPr lang="en-US" dirty="0">
                <a:hlinkClick r:id="rId3"/>
              </a:rPr>
              <a:t>http://dev.botframework.com</a:t>
            </a:r>
            <a:endParaRPr lang="en-US" dirty="0"/>
          </a:p>
          <a:p>
            <a:r>
              <a:rPr lang="en-US" dirty="0"/>
              <a:t>Bot directory: </a:t>
            </a:r>
            <a:r>
              <a:rPr lang="en-US" dirty="0">
                <a:hlinkClick r:id="rId4"/>
              </a:rPr>
              <a:t>http://bots.botframework.com</a:t>
            </a:r>
            <a:endParaRPr lang="en-US" dirty="0"/>
          </a:p>
          <a:p>
            <a:r>
              <a:rPr lang="en-US" dirty="0"/>
              <a:t>Documentation: </a:t>
            </a:r>
            <a:r>
              <a:rPr lang="en-US" dirty="0">
                <a:hlinkClick r:id="rId5"/>
              </a:rPr>
              <a:t>http://docs.botframework.com</a:t>
            </a:r>
            <a:r>
              <a:rPr lang="en-US" dirty="0"/>
              <a:t> </a:t>
            </a:r>
          </a:p>
          <a:p>
            <a:r>
              <a:rPr lang="en-US" dirty="0"/>
              <a:t>Visual Studio template: </a:t>
            </a:r>
            <a:r>
              <a:rPr lang="en-US" dirty="0">
                <a:hlinkClick r:id="rId6"/>
              </a:rPr>
              <a:t>http://aka.ms/bf-bc-vstemplate</a:t>
            </a:r>
            <a:r>
              <a:rPr lang="en-US" dirty="0"/>
              <a:t> </a:t>
            </a:r>
          </a:p>
          <a:p>
            <a:r>
              <a:rPr lang="en-US" dirty="0"/>
              <a:t>Bot Framework Emulator: </a:t>
            </a:r>
            <a:r>
              <a:rPr lang="en-US" dirty="0">
                <a:hlinkClick r:id="rId7"/>
              </a:rPr>
              <a:t>http://emulator.botframework.com</a:t>
            </a:r>
            <a:r>
              <a:rPr lang="en-US" dirty="0"/>
              <a:t> </a:t>
            </a:r>
          </a:p>
          <a:p>
            <a:r>
              <a:rPr lang="en-US" dirty="0"/>
              <a:t>Best sample code</a:t>
            </a:r>
            <a:r>
              <a:rPr lang="en-US"/>
              <a:t>: </a:t>
            </a:r>
            <a:r>
              <a:rPr lang="en-US">
                <a:hlinkClick r:id="rId8"/>
              </a:rPr>
              <a:t>http://aka.ms/JenBotSamples</a:t>
            </a:r>
            <a:r>
              <a:rPr lang="en-US"/>
              <a:t> </a:t>
            </a:r>
            <a:endParaRPr lang="en-US" dirty="0"/>
          </a:p>
          <a:p>
            <a:r>
              <a:rPr lang="en-US" dirty="0"/>
              <a:t>GitHub repo: </a:t>
            </a:r>
            <a:r>
              <a:rPr lang="en-US" dirty="0">
                <a:hlinkClick r:id="rId9"/>
              </a:rPr>
              <a:t>http://github.com/Microsoft/BotBuilder</a:t>
            </a:r>
            <a:r>
              <a:rPr lang="en-US" dirty="0"/>
              <a:t>  </a:t>
            </a:r>
          </a:p>
        </p:txBody>
      </p:sp>
    </p:spTree>
    <p:extLst>
      <p:ext uri="{BB962C8B-B14F-4D97-AF65-F5344CB8AC3E}">
        <p14:creationId xmlns:p14="http://schemas.microsoft.com/office/powerpoint/2010/main" val="3443055126"/>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0943AE-2241-4BEF-A2E9-3B399E15C620}"/>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EC3CB0E0-6FC6-4F87-B6B6-D60C2AC97B15}"/>
              </a:ext>
            </a:extLst>
          </p:cNvPr>
          <p:cNvSpPr>
            <a:spLocks noGrp="1"/>
          </p:cNvSpPr>
          <p:nvPr>
            <p:ph type="body" sz="quarter" idx="12"/>
          </p:nvPr>
        </p:nvSpPr>
        <p:spPr>
          <a:xfrm>
            <a:off x="274638" y="4411662"/>
            <a:ext cx="7619999" cy="2068259"/>
          </a:xfrm>
        </p:spPr>
        <p:txBody>
          <a:bodyPr/>
          <a:lstStyle/>
          <a:p>
            <a:r>
              <a:rPr lang="en-US" dirty="0"/>
              <a:t>Jennifer Marsman</a:t>
            </a:r>
          </a:p>
          <a:p>
            <a:r>
              <a:rPr lang="en-US" dirty="0"/>
              <a:t>Principal Software Development Engineer</a:t>
            </a:r>
          </a:p>
          <a:p>
            <a:r>
              <a:rPr lang="en-US" dirty="0">
                <a:hlinkClick r:id="rId3"/>
              </a:rPr>
              <a:t>http://blogs.msdn.microsoft.com/jennifer</a:t>
            </a:r>
            <a:endParaRPr lang="en-US" dirty="0"/>
          </a:p>
          <a:p>
            <a:r>
              <a:rPr lang="en-US" dirty="0"/>
              <a:t>Twitter: @</a:t>
            </a:r>
            <a:r>
              <a:rPr lang="en-US" dirty="0" err="1"/>
              <a:t>JenniferMarsman</a:t>
            </a:r>
            <a:endParaRPr lang="en-US" dirty="0"/>
          </a:p>
        </p:txBody>
      </p:sp>
    </p:spTree>
    <p:extLst>
      <p:ext uri="{BB962C8B-B14F-4D97-AF65-F5344CB8AC3E}">
        <p14:creationId xmlns:p14="http://schemas.microsoft.com/office/powerpoint/2010/main" val="3333220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Cognitive Services: </a:t>
            </a:r>
            <a:br>
              <a:rPr lang="en-US" dirty="0"/>
            </a:br>
            <a:r>
              <a:rPr lang="en-US" dirty="0"/>
              <a:t>Making AI Easy</a:t>
            </a:r>
          </a:p>
        </p:txBody>
      </p:sp>
      <p:sp>
        <p:nvSpPr>
          <p:cNvPr id="5" name="Text Placeholder 4"/>
          <p:cNvSpPr>
            <a:spLocks noGrp="1"/>
          </p:cNvSpPr>
          <p:nvPr>
            <p:ph type="body" sz="quarter" idx="12"/>
          </p:nvPr>
        </p:nvSpPr>
        <p:spPr>
          <a:xfrm>
            <a:off x="274701" y="3955786"/>
            <a:ext cx="7772336" cy="1828007"/>
          </a:xfrm>
        </p:spPr>
        <p:txBody>
          <a:bodyPr/>
          <a:lstStyle/>
          <a:p>
            <a:r>
              <a:rPr lang="en-US" dirty="0"/>
              <a:t>Jennifer Marsman</a:t>
            </a:r>
          </a:p>
          <a:p>
            <a:r>
              <a:rPr lang="en-US" dirty="0"/>
              <a:t>Principal Software Development Engineer</a:t>
            </a:r>
          </a:p>
          <a:p>
            <a:r>
              <a:rPr lang="en-US" dirty="0"/>
              <a:t>Microsoft Corporation</a:t>
            </a:r>
          </a:p>
          <a:p>
            <a:r>
              <a:rPr lang="en-US" dirty="0">
                <a:hlinkClick r:id="rId3"/>
              </a:rPr>
              <a:t>http://blogs.msdn.microsoft.com/jennifer</a:t>
            </a:r>
            <a:endParaRPr lang="en-US" dirty="0"/>
          </a:p>
          <a:p>
            <a:r>
              <a:rPr lang="en-US" dirty="0"/>
              <a:t>Twitter: @</a:t>
            </a:r>
            <a:r>
              <a:rPr lang="en-US" dirty="0" err="1"/>
              <a:t>JenniferMarsman</a:t>
            </a:r>
            <a:endParaRPr lang="en-US" dirty="0"/>
          </a:p>
        </p:txBody>
      </p:sp>
    </p:spTree>
    <p:extLst>
      <p:ext uri="{BB962C8B-B14F-4D97-AF65-F5344CB8AC3E}">
        <p14:creationId xmlns:p14="http://schemas.microsoft.com/office/powerpoint/2010/main" val="252729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Goals</a:t>
            </a:r>
            <a:br>
              <a:rPr lang="en-US" dirty="0"/>
            </a:br>
            <a:endParaRPr lang="en-US" dirty="0"/>
          </a:p>
        </p:txBody>
      </p:sp>
      <p:sp>
        <p:nvSpPr>
          <p:cNvPr id="3" name="Text Placeholder 2"/>
          <p:cNvSpPr>
            <a:spLocks noGrp="1"/>
          </p:cNvSpPr>
          <p:nvPr>
            <p:ph type="body" sz="quarter" idx="10"/>
          </p:nvPr>
        </p:nvSpPr>
        <p:spPr>
          <a:xfrm>
            <a:off x="274702" y="1211287"/>
            <a:ext cx="11888787" cy="2899255"/>
          </a:xfrm>
        </p:spPr>
        <p:txBody>
          <a:bodyPr/>
          <a:lstStyle/>
          <a:p>
            <a:r>
              <a:rPr lang="en-US" dirty="0"/>
              <a:t>Give you an overview of Cognitive Services (since we won’t be able to hit everything in the hands-on labs)</a:t>
            </a:r>
          </a:p>
          <a:p>
            <a:r>
              <a:rPr lang="en-US" dirty="0"/>
              <a:t>Understand how Cognitive Services fits into our broader machine learning offerings</a:t>
            </a:r>
          </a:p>
          <a:p>
            <a:pPr lvl="0"/>
            <a:endParaRPr lang="en-US" dirty="0"/>
          </a:p>
        </p:txBody>
      </p:sp>
    </p:spTree>
    <p:extLst>
      <p:ext uri="{BB962C8B-B14F-4D97-AF65-F5344CB8AC3E}">
        <p14:creationId xmlns:p14="http://schemas.microsoft.com/office/powerpoint/2010/main" val="33511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p:nvSpPr>
        <p:spPr bwMode="auto">
          <a:xfrm>
            <a:off x="4846833" y="497"/>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marL="0" marR="0" lvl="0" indent="0" algn="l" defTabSz="932597" rtl="0" eaLnBrk="1" fontAlgn="auto" latinLnBrk="0" hangingPunct="1">
              <a:lnSpc>
                <a:spcPct val="90000"/>
              </a:lnSpc>
              <a:spcBef>
                <a:spcPts val="0"/>
              </a:spcBef>
              <a:spcAft>
                <a:spcPts val="1500"/>
              </a:spcAft>
              <a:buClrTx/>
              <a:buSzTx/>
              <a:buFontTx/>
              <a:buNone/>
              <a:tabLst/>
              <a:defRPr/>
            </a:pPr>
            <a:r>
              <a:rPr kumimoji="0" lang="en-US" altLang="en-US" sz="5400" b="0" i="0" u="none" strike="noStrike" kern="1200" cap="none" spc="0" normalizeH="0" baseline="0" noProof="0" dirty="0">
                <a:ln>
                  <a:noFill/>
                </a:ln>
                <a:solidFill>
                  <a:srgbClr val="00B294"/>
                </a:solidFill>
                <a:effectLst/>
                <a:uLnTx/>
                <a:uFillTx/>
                <a:latin typeface="Segoe UI Light"/>
                <a:ea typeface="+mn-ea"/>
                <a:cs typeface="+mn-cs"/>
              </a:rPr>
              <a:t>Microsoft Cognitive Services</a:t>
            </a:r>
          </a:p>
          <a:p>
            <a:pPr marL="0" marR="0" lvl="0" indent="0" algn="l" defTabSz="932597" rtl="0" eaLnBrk="1" fontAlgn="auto" latinLnBrk="0" hangingPunct="1">
              <a:lnSpc>
                <a:spcPct val="90000"/>
              </a:lnSpc>
              <a:spcBef>
                <a:spcPts val="0"/>
              </a:spcBef>
              <a:spcAft>
                <a:spcPts val="1500"/>
              </a:spcAft>
              <a:buClrTx/>
              <a:buSzTx/>
              <a:buFontTx/>
              <a:buNone/>
              <a:tabLst/>
              <a:defRPr/>
            </a:pPr>
            <a:r>
              <a:rPr kumimoji="0" lang="en-US" sz="3600" b="0" i="0" u="none" strike="noStrike" kern="1200" cap="none" spc="0" normalizeH="0" baseline="0" noProof="0" dirty="0">
                <a:ln>
                  <a:noFill/>
                </a:ln>
                <a:solidFill>
                  <a:srgbClr val="FF8C00"/>
                </a:solidFill>
                <a:effectLst/>
                <a:uLnTx/>
                <a:uFillTx/>
                <a:latin typeface="Segoe UI Light"/>
                <a:ea typeface="+mn-ea"/>
                <a:cs typeface="+mn-cs"/>
              </a:rPr>
              <a:t>Give your apps </a:t>
            </a:r>
            <a:br>
              <a:rPr kumimoji="0" lang="en-US" sz="3600" b="0" i="0" u="none" strike="noStrike" kern="1200" cap="none" spc="0" normalizeH="0" baseline="0" noProof="0" dirty="0">
                <a:ln>
                  <a:noFill/>
                </a:ln>
                <a:solidFill>
                  <a:srgbClr val="FF8C00"/>
                </a:solidFill>
                <a:effectLst/>
                <a:uLnTx/>
                <a:uFillTx/>
                <a:latin typeface="Segoe UI Light"/>
                <a:ea typeface="+mn-ea"/>
                <a:cs typeface="+mn-cs"/>
              </a:rPr>
            </a:br>
            <a:r>
              <a:rPr kumimoji="0" lang="en-US" sz="3600" b="0" i="0" u="none" strike="noStrike" kern="1200" cap="none" spc="0" normalizeH="0" baseline="0" noProof="0" dirty="0">
                <a:ln>
                  <a:noFill/>
                </a:ln>
                <a:solidFill>
                  <a:srgbClr val="FF8C00"/>
                </a:solidFill>
                <a:effectLst/>
                <a:uLnTx/>
                <a:uFillTx/>
                <a:latin typeface="Segoe UI Light"/>
                <a:ea typeface="+mn-ea"/>
                <a:cs typeface="+mn-cs"/>
              </a:rPr>
              <a:t>a human side</a:t>
            </a:r>
          </a:p>
        </p:txBody>
      </p:sp>
      <p:sp>
        <p:nvSpPr>
          <p:cNvPr id="6" name="TextBox 5"/>
          <p:cNvSpPr txBox="1"/>
          <p:nvPr/>
        </p:nvSpPr>
        <p:spPr>
          <a:xfrm>
            <a:off x="6226550" y="449774"/>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From faces to feelings, allow your </a:t>
            </a:r>
            <a:b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apps to understand images and video</a:t>
            </a:r>
          </a:p>
        </p:txBody>
      </p:sp>
      <p:sp>
        <p:nvSpPr>
          <p:cNvPr id="7" name="TextBox 6"/>
          <p:cNvSpPr txBox="1"/>
          <p:nvPr/>
        </p:nvSpPr>
        <p:spPr>
          <a:xfrm>
            <a:off x="6226550" y="1664271"/>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Hear and speak to your users by filtering noise, identifying speakers, and understanding intent</a:t>
            </a:r>
          </a:p>
        </p:txBody>
      </p:sp>
      <p:sp>
        <p:nvSpPr>
          <p:cNvPr id="9" name="TextBox 8"/>
          <p:cNvSpPr txBox="1"/>
          <p:nvPr/>
        </p:nvSpPr>
        <p:spPr>
          <a:xfrm>
            <a:off x="6226550" y="4093265"/>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Knowledge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Tap into rich knowledge amassed from </a:t>
            </a:r>
            <a:b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b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the web, academia, or your own data</a:t>
            </a:r>
          </a:p>
        </p:txBody>
      </p:sp>
      <p:sp>
        <p:nvSpPr>
          <p:cNvPr id="8" name="TextBox 7"/>
          <p:cNvSpPr txBox="1"/>
          <p:nvPr/>
        </p:nvSpPr>
        <p:spPr>
          <a:xfrm>
            <a:off x="6226550" y="2878768"/>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Language</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Process text and learn how to recognize what users want</a:t>
            </a:r>
          </a:p>
        </p:txBody>
      </p:sp>
      <p:sp>
        <p:nvSpPr>
          <p:cNvPr id="10" name="TextBox 9"/>
          <p:cNvSpPr txBox="1"/>
          <p:nvPr/>
        </p:nvSpPr>
        <p:spPr>
          <a:xfrm>
            <a:off x="6226550" y="5307763"/>
            <a:ext cx="5173287" cy="1236989"/>
          </a:xfrm>
          <a:prstGeom prst="rect">
            <a:avLst/>
          </a:prstGeom>
          <a:noFill/>
        </p:spPr>
        <p:txBody>
          <a:bodyPr wrap="square" lIns="186521" tIns="149217" rIns="186521" bIns="149217" rtlCol="0" anchor="ctr">
            <a:spAutoFit/>
          </a:bodyPr>
          <a:lstStyle/>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Search</a:t>
            </a:r>
          </a:p>
          <a:p>
            <a:pPr marL="0" marR="0" lvl="0" indent="0" algn="l" defTabSz="932597" rtl="0" eaLnBrk="1" fontAlgn="auto" latinLnBrk="0" hangingPunct="1">
              <a:lnSpc>
                <a:spcPct val="90000"/>
              </a:lnSpc>
              <a:spcBef>
                <a:spcPts val="0"/>
              </a:spcBef>
              <a:spcAft>
                <a:spcPts val="612"/>
              </a:spcAft>
              <a:buClrTx/>
              <a:buSzTx/>
              <a:buFontTx/>
              <a:buNone/>
              <a:tabLst/>
              <a:defRPr/>
            </a:pPr>
            <a:r>
              <a:rPr kumimoji="0" lang="en-US" sz="17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Access billions of web pages, images, videos, and news with the power of Bing APIs</a:t>
            </a:r>
          </a:p>
        </p:txBody>
      </p:sp>
      <p:sp>
        <p:nvSpPr>
          <p:cNvPr id="27" name="Freeform 22"/>
          <p:cNvSpPr>
            <a:spLocks noChangeAspect="1"/>
          </p:cNvSpPr>
          <p:nvPr/>
        </p:nvSpPr>
        <p:spPr bwMode="auto">
          <a:xfrm>
            <a:off x="5495950" y="621928"/>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18"/>
          <p:cNvSpPr>
            <a:spLocks noChangeAspect="1"/>
          </p:cNvSpPr>
          <p:nvPr/>
        </p:nvSpPr>
        <p:spPr bwMode="auto">
          <a:xfrm>
            <a:off x="5543412" y="1790621"/>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9"/>
          <p:cNvSpPr>
            <a:spLocks noChangeAspect="1"/>
          </p:cNvSpPr>
          <p:nvPr/>
        </p:nvSpPr>
        <p:spPr bwMode="auto">
          <a:xfrm>
            <a:off x="5608964" y="3037072"/>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5"/>
          <p:cNvSpPr>
            <a:spLocks/>
          </p:cNvSpPr>
          <p:nvPr/>
        </p:nvSpPr>
        <p:spPr bwMode="auto">
          <a:xfrm>
            <a:off x="5573532" y="4208730"/>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nvGrpSpPr>
          <p:cNvPr id="31" name="Group 30"/>
          <p:cNvGrpSpPr/>
          <p:nvPr/>
        </p:nvGrpSpPr>
        <p:grpSpPr>
          <a:xfrm>
            <a:off x="5561069" y="5470092"/>
            <a:ext cx="548278" cy="539009"/>
            <a:chOff x="10832823" y="3353836"/>
            <a:chExt cx="537576" cy="528488"/>
          </a:xfrm>
        </p:grpSpPr>
        <p:sp>
          <p:nvSpPr>
            <p:cNvPr id="32"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403652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par>
                                <p:cTn id="15" presetID="10" presetClass="entr" presetSubtype="0" fill="hold" grpId="0"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75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125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125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175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175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10" presetClass="entr" presetSubtype="0" fill="hold" grpId="0" nodeType="withEffect">
                                  <p:stCondLst>
                                    <p:cond delay="225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225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8" grpId="0"/>
      <p:bldP spid="10" grpId="0"/>
      <p:bldP spid="27" grpId="0" animBg="1"/>
      <p:bldP spid="28" grpId="0" animBg="1"/>
      <p:bldP spid="29" grpId="0" animBg="1"/>
      <p:bldP spid="3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Roll your own with REST APIs</a:t>
            </a:r>
          </a:p>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Integrate into the language and platform of your choice</a:t>
            </a:r>
          </a:p>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Built by experts in their field from Microsoft Research, Bing, and Azure Machine Learning</a:t>
            </a:r>
          </a:p>
          <a:p>
            <a:pPr marL="0" indent="0">
              <a:spcBef>
                <a:spcPts val="600"/>
              </a:spcBef>
              <a:spcAft>
                <a:spcPts val="600"/>
              </a:spcAft>
              <a:buFont typeface="Arial" pitchFamily="34" charset="0"/>
              <a:buNone/>
            </a:pPr>
            <a:r>
              <a:rPr lang="en-US" sz="1700" dirty="0">
                <a:solidFill>
                  <a:srgbClr val="505050"/>
                </a:solidFill>
                <a:latin typeface="Segoe UI"/>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algn="ctr" defTabSz="932597"/>
            <a:r>
              <a:rPr lang="en-US" sz="2400" dirty="0">
                <a:solidFill>
                  <a:srgbClr val="FFFFFF"/>
                </a:solidFill>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algn="ctr" defTabSz="932597"/>
            <a:r>
              <a:rPr lang="en-US" sz="2400" dirty="0">
                <a:solidFill>
                  <a:srgbClr val="FFFFFF"/>
                </a:solidFill>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algn="ctr" defTabSz="932597"/>
            <a:r>
              <a:rPr lang="en-US" sz="2400" dirty="0">
                <a:solidFill>
                  <a:srgbClr val="FFFFFF"/>
                </a:solidFill>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b="1" dirty="0">
                    <a:solidFill>
                      <a:prstClr val="white"/>
                    </a:solidFill>
                    <a:latin typeface="Segoe UI Semibold" panose="020B0702040204020203" pitchFamily="34" charset="0"/>
                    <a:cs typeface="Segoe UI Semibold" panose="020B0702040204020203" pitchFamily="34" charset="0"/>
                  </a:rPr>
                  <a:t>GET A</a:t>
                </a:r>
                <a:br>
                  <a:rPr lang="en-US" sz="1600" b="1" dirty="0">
                    <a:solidFill>
                      <a:prstClr val="white"/>
                    </a:solidFill>
                    <a:latin typeface="Segoe UI Semibold" panose="020B0702040204020203" pitchFamily="34" charset="0"/>
                    <a:cs typeface="Segoe UI Semibold" panose="020B0702040204020203" pitchFamily="34" charset="0"/>
                  </a:rPr>
                </a:br>
                <a:r>
                  <a:rPr lang="en-US" sz="1600" b="1" dirty="0">
                    <a:solidFill>
                      <a:prstClr val="white"/>
                    </a:solidFill>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algn="ctr" defTabSz="932597">
                  <a:lnSpc>
                    <a:spcPct val="90000"/>
                  </a:lnSpc>
                  <a:spcAft>
                    <a:spcPts val="612"/>
                  </a:spcAft>
                </a:pPr>
                <a:r>
                  <a:rPr lang="en-US" sz="160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7658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Scenarios</a:t>
            </a:r>
          </a:p>
        </p:txBody>
      </p:sp>
      <p:graphicFrame>
        <p:nvGraphicFramePr>
          <p:cNvPr id="4" name="Diagram 3"/>
          <p:cNvGraphicFramePr/>
          <p:nvPr>
            <p:extLst/>
          </p:nvPr>
        </p:nvGraphicFramePr>
        <p:xfrm>
          <a:off x="274638" y="1212850"/>
          <a:ext cx="11887200" cy="57861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51863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764" y="497"/>
            <a:ext cx="12432948" cy="6993533"/>
          </a:xfrm>
          <a:prstGeom prst="rect">
            <a:avLst/>
          </a:prstGeom>
        </p:spPr>
      </p:pic>
      <p:grpSp>
        <p:nvGrpSpPr>
          <p:cNvPr id="18" name="Group 17"/>
          <p:cNvGrpSpPr/>
          <p:nvPr/>
        </p:nvGrpSpPr>
        <p:grpSpPr>
          <a:xfrm>
            <a:off x="881" y="1511048"/>
            <a:ext cx="6538164" cy="3972430"/>
            <a:chOff x="-2" y="2125662"/>
            <a:chExt cx="6539092" cy="3972994"/>
          </a:xfrm>
        </p:grpSpPr>
        <p:sp>
          <p:nvSpPr>
            <p:cNvPr id="19" name="Rectangle 18"/>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 name="Rectangle 19"/>
            <p:cNvSpPr/>
            <p:nvPr/>
          </p:nvSpPr>
          <p:spPr bwMode="auto">
            <a:xfrm>
              <a:off x="-2" y="2125662"/>
              <a:ext cx="6539092" cy="343283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5" tIns="149196" rIns="365708" bIns="149196" numCol="1" spcCol="0" rtlCol="0" fromWordArt="0" anchor="ctr" anchorCtr="0" forceAA="0" compatLnSpc="1">
              <a:prstTxWarp prst="textNoShape">
                <a:avLst/>
              </a:prstTxWarp>
              <a:noAutofit/>
            </a:bodyPr>
            <a:lstStyle/>
            <a:p>
              <a:pPr marL="0" marR="0" lvl="0" indent="0" algn="l" defTabSz="932563" rtl="0" eaLnBrk="1" fontAlgn="auto" latinLnBrk="0" hangingPunct="1">
                <a:lnSpc>
                  <a:spcPct val="100000"/>
                </a:lnSpc>
                <a:spcBef>
                  <a:spcPts val="0"/>
                </a:spcBef>
                <a:spcAft>
                  <a:spcPts val="1499"/>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Segoe UI"/>
                  <a:ea typeface="+mn-ea"/>
                  <a:cs typeface="+mn-cs"/>
                </a:rPr>
                <a:t>“Thousands of partners sign in to our platform every hour. The response time from the Face API is incredible, enabling us to verify our drivers without slowing them down.”</a:t>
              </a:r>
              <a:endParaRPr kumimoji="0" lang="en-US" sz="2400" b="0" i="1" u="none" strike="noStrike" kern="1200" cap="none" spc="0" normalizeH="0" baseline="0" noProof="0" dirty="0">
                <a:ln>
                  <a:noFill/>
                </a:ln>
                <a:solidFill>
                  <a:prstClr val="white"/>
                </a:solidFill>
                <a:effectLst/>
                <a:uLnTx/>
                <a:uFillTx/>
                <a:latin typeface="Segoe UI"/>
                <a:ea typeface="+mn-ea"/>
                <a:cs typeface="+mn-cs"/>
              </a:endParaRPr>
            </a:p>
            <a:p>
              <a:pPr marL="0" marR="0" lvl="0" indent="0" algn="r" defTabSz="932563" rtl="0" eaLnBrk="1" fontAlgn="auto" latinLnBrk="0" hangingPunct="1">
                <a:lnSpc>
                  <a:spcPct val="100000"/>
                </a:lnSpc>
                <a:spcBef>
                  <a:spcPts val="0"/>
                </a:spcBef>
                <a:spcAft>
                  <a:spcPts val="1499"/>
                </a:spcAft>
                <a:buClrTx/>
                <a:buSzTx/>
                <a:buFontTx/>
                <a:buNone/>
                <a:tabLst/>
                <a:defRPr/>
              </a:pPr>
              <a:r>
                <a:rPr kumimoji="0" lang="nl-NL" sz="1700" b="0" i="0" u="none" strike="noStrike" kern="1200" cap="none" spc="0" normalizeH="0" baseline="0" noProof="0" dirty="0">
                  <a:ln>
                    <a:noFill/>
                  </a:ln>
                  <a:solidFill>
                    <a:prstClr val="white"/>
                  </a:solidFill>
                  <a:effectLst/>
                  <a:uLnTx/>
                  <a:uFillTx/>
                  <a:latin typeface="Segoe UI"/>
                  <a:ea typeface="+mn-ea"/>
                  <a:cs typeface="+mn-cs"/>
                </a:rPr>
                <a:t>Dima Kovalev, Product Manager, Uber</a:t>
              </a:r>
              <a:endParaRPr kumimoji="0" lang="en-US" sz="1700" b="0" i="1" u="none" strike="noStrike" kern="1200" cap="none" spc="0" normalizeH="0" baseline="0" noProof="0" dirty="0">
                <a:ln>
                  <a:noFill/>
                </a:ln>
                <a:solidFill>
                  <a:prstClr val="white"/>
                </a:solidFill>
                <a:effectLst/>
                <a:uLnTx/>
                <a:uFillTx/>
                <a:latin typeface="Segoe UI"/>
                <a:ea typeface="+mn-ea"/>
                <a:cs typeface="+mn-cs"/>
              </a:endParaRPr>
            </a:p>
          </p:txBody>
        </p:sp>
        <p:sp>
          <p:nvSpPr>
            <p:cNvPr id="21" name="TextBox 20"/>
            <p:cNvSpPr txBox="1"/>
            <p:nvPr/>
          </p:nvSpPr>
          <p:spPr>
            <a:xfrm>
              <a:off x="295111" y="5558841"/>
              <a:ext cx="1215357" cy="535636"/>
            </a:xfrm>
            <a:prstGeom prst="rect">
              <a:avLst/>
            </a:prstGeom>
            <a:noFill/>
          </p:spPr>
          <p:txBody>
            <a:bodyPr wrap="none" lIns="182854" tIns="146283" rIns="182854" bIns="146283" rtlCol="0" anchor="ctr">
              <a:spAutoFit/>
            </a:bodyPr>
            <a:lstStyle/>
            <a:p>
              <a:pPr marL="0" marR="0" lvl="0" indent="0" algn="l" defTabSz="932563"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Face API</a:t>
              </a:r>
            </a:p>
          </p:txBody>
        </p:sp>
        <p:sp>
          <p:nvSpPr>
            <p:cNvPr id="22" name="TextBox 21"/>
            <p:cNvSpPr txBox="1"/>
            <p:nvPr/>
          </p:nvSpPr>
          <p:spPr>
            <a:xfrm>
              <a:off x="4482119" y="5594227"/>
              <a:ext cx="2020831" cy="464866"/>
            </a:xfrm>
            <a:prstGeom prst="rect">
              <a:avLst/>
            </a:prstGeom>
            <a:solidFill>
              <a:schemeClr val="accent4"/>
            </a:solidFill>
          </p:spPr>
          <p:txBody>
            <a:bodyPr wrap="none" lIns="182854" tIns="146283" rIns="182854" bIns="146283" rtlCol="0" anchor="ctr">
              <a:spAutoFit/>
            </a:bodyPr>
            <a:lstStyle/>
            <a:p>
              <a:pPr marL="0" marR="0" lvl="0" indent="0" algn="ctr" defTabSz="932563" rtl="0" eaLnBrk="1" fontAlgn="auto" latinLnBrk="0" hangingPunct="1">
                <a:lnSpc>
                  <a:spcPct val="90000"/>
                </a:lnSpc>
                <a:spcBef>
                  <a:spcPts val="0"/>
                </a:spcBef>
                <a:spcAft>
                  <a:spcPts val="600"/>
                </a:spcAft>
                <a:buClrTx/>
                <a:buSzTx/>
                <a:buFontTx/>
                <a:buNone/>
                <a:tabLst/>
                <a:defRPr/>
              </a:pPr>
              <a:r>
                <a:rPr kumimoji="0" lang="en-US" sz="1199"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Read Case Study Here  </a:t>
              </a:r>
            </a:p>
          </p:txBody>
        </p:sp>
      </p:grpSp>
      <p:pic>
        <p:nvPicPr>
          <p:cNvPr id="12" name="Picture 11" descr="Uber logo.svg"/>
          <p:cNvPicPr/>
          <p:nvPr/>
        </p:nvPicPr>
        <p:blipFill>
          <a:blip r:embed="rId4">
            <a:extLst>
              <a:ext uri="{28A0092B-C50C-407E-A947-70E740481C1C}">
                <a14:useLocalDpi xmlns:a14="http://schemas.microsoft.com/office/drawing/2010/main" val="0"/>
              </a:ext>
            </a:extLst>
          </a:blip>
          <a:srcRect/>
          <a:stretch>
            <a:fillRect/>
          </a:stretch>
        </p:blipFill>
        <p:spPr bwMode="auto">
          <a:xfrm>
            <a:off x="4221944" y="850054"/>
            <a:ext cx="2209487" cy="474938"/>
          </a:xfrm>
          <a:prstGeom prst="rect">
            <a:avLst/>
          </a:prstGeom>
          <a:noFill/>
          <a:ln>
            <a:noFill/>
          </a:ln>
        </p:spPr>
      </p:pic>
    </p:spTree>
    <p:extLst>
      <p:ext uri="{BB962C8B-B14F-4D97-AF65-F5344CB8AC3E}">
        <p14:creationId xmlns:p14="http://schemas.microsoft.com/office/powerpoint/2010/main" val="70386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0-#ppt_w/2"/>
                                          </p:val>
                                        </p:tav>
                                        <p:tav tm="100000">
                                          <p:val>
                                            <p:strVal val="#ppt_x"/>
                                          </p:val>
                                        </p:tav>
                                      </p:tavLst>
                                    </p:anim>
                                    <p:anim calcmode="lin" valueType="num">
                                      <p:cBhvr additive="base">
                                        <p:cTn id="8"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How do I use them?  </a:t>
            </a:r>
          </a:p>
        </p:txBody>
      </p:sp>
      <p:sp>
        <p:nvSpPr>
          <p:cNvPr id="3" name="Text Placeholder 2"/>
          <p:cNvSpPr>
            <a:spLocks noGrp="1"/>
          </p:cNvSpPr>
          <p:nvPr>
            <p:ph type="body" sz="quarter" idx="10"/>
          </p:nvPr>
        </p:nvSpPr>
        <p:spPr>
          <a:xfrm>
            <a:off x="274638" y="1221157"/>
            <a:ext cx="11887199" cy="3785652"/>
          </a:xfrm>
        </p:spPr>
        <p:txBody>
          <a:bodyPr/>
          <a:lstStyle/>
          <a:p>
            <a:r>
              <a:rPr lang="en-US" sz="2000" dirty="0"/>
              <a:t>using </a:t>
            </a:r>
            <a:r>
              <a:rPr lang="en-US" sz="2000" dirty="0" err="1"/>
              <a:t>Microsoft.ProjectOxford.Vision</a:t>
            </a:r>
            <a:r>
              <a:rPr lang="en-US" sz="2000" dirty="0"/>
              <a:t>;</a:t>
            </a:r>
          </a:p>
          <a:p>
            <a:r>
              <a:rPr lang="en-US" sz="2000" dirty="0"/>
              <a:t>using </a:t>
            </a:r>
            <a:r>
              <a:rPr lang="en-US" sz="2000" dirty="0" err="1"/>
              <a:t>Microsoft.ProjectOxford.Vision.Contract</a:t>
            </a:r>
            <a:r>
              <a:rPr lang="en-US" sz="2000" dirty="0"/>
              <a:t>;</a:t>
            </a:r>
          </a:p>
          <a:p>
            <a:endParaRPr lang="en-US" sz="2000" dirty="0"/>
          </a:p>
          <a:p>
            <a:r>
              <a:rPr lang="en-US" sz="2000" dirty="0" err="1"/>
              <a:t>AnalysisResult</a:t>
            </a:r>
            <a:r>
              <a:rPr lang="en-US" sz="2000" dirty="0"/>
              <a:t> </a:t>
            </a:r>
            <a:r>
              <a:rPr lang="en-US" sz="2000" dirty="0" err="1"/>
              <a:t>analysisResult</a:t>
            </a:r>
            <a:r>
              <a:rPr lang="en-US" sz="2000" dirty="0"/>
              <a:t>;</a:t>
            </a:r>
          </a:p>
          <a:p>
            <a:r>
              <a:rPr lang="en-US" sz="2000" dirty="0" err="1"/>
              <a:t>var</a:t>
            </a:r>
            <a:r>
              <a:rPr lang="en-US" sz="2000" dirty="0"/>
              <a:t> features = new </a:t>
            </a:r>
            <a:r>
              <a:rPr lang="en-US" sz="2000" dirty="0" err="1"/>
              <a:t>VisualFeature</a:t>
            </a:r>
            <a:r>
              <a:rPr lang="en-US" sz="2000" dirty="0"/>
              <a:t>[] { </a:t>
            </a:r>
            <a:r>
              <a:rPr lang="en-US" sz="2000" dirty="0" err="1"/>
              <a:t>VisualFeature.Tags</a:t>
            </a:r>
            <a:r>
              <a:rPr lang="en-US" sz="2000" dirty="0"/>
              <a:t>, </a:t>
            </a:r>
            <a:r>
              <a:rPr lang="en-US" sz="2000" dirty="0" err="1"/>
              <a:t>VisualFeature.Description</a:t>
            </a:r>
            <a:r>
              <a:rPr lang="en-US" sz="2000" dirty="0"/>
              <a:t> };</a:t>
            </a:r>
          </a:p>
          <a:p>
            <a:endParaRPr lang="en-US" sz="2000" dirty="0"/>
          </a:p>
          <a:p>
            <a:r>
              <a:rPr lang="en-US" sz="2000" dirty="0"/>
              <a:t>using (</a:t>
            </a:r>
            <a:r>
              <a:rPr lang="en-US" sz="2000" dirty="0" err="1"/>
              <a:t>var</a:t>
            </a:r>
            <a:r>
              <a:rPr lang="en-US" sz="2000" dirty="0"/>
              <a:t> fs = new </a:t>
            </a:r>
            <a:r>
              <a:rPr lang="en-US" sz="2000" dirty="0" err="1"/>
              <a:t>FileStream</a:t>
            </a:r>
            <a:r>
              <a:rPr lang="en-US" sz="2000" dirty="0"/>
              <a:t>(@"C:\Vision\Sample.jpg", </a:t>
            </a:r>
            <a:r>
              <a:rPr lang="en-US" sz="2000" dirty="0" err="1"/>
              <a:t>FileMode.Open</a:t>
            </a:r>
            <a:r>
              <a:rPr lang="en-US" sz="2000" dirty="0"/>
              <a:t>))</a:t>
            </a:r>
          </a:p>
          <a:p>
            <a:r>
              <a:rPr lang="en-US" sz="2000" dirty="0"/>
              <a:t>{</a:t>
            </a:r>
          </a:p>
          <a:p>
            <a:r>
              <a:rPr lang="en-US" sz="2000" dirty="0"/>
              <a:t>  </a:t>
            </a:r>
            <a:r>
              <a:rPr lang="en-US" sz="2000" dirty="0" err="1"/>
              <a:t>analysisResult</a:t>
            </a:r>
            <a:r>
              <a:rPr lang="en-US" sz="2000" dirty="0"/>
              <a:t> = await </a:t>
            </a:r>
            <a:r>
              <a:rPr lang="en-US" sz="2000" dirty="0" err="1"/>
              <a:t>visionClient.AnalyzeImageAsync</a:t>
            </a:r>
            <a:r>
              <a:rPr lang="en-US" sz="2000" dirty="0"/>
              <a:t>(fs, features);</a:t>
            </a:r>
          </a:p>
          <a:p>
            <a:r>
              <a:rPr lang="en-US" sz="2000" dirty="0"/>
              <a:t>}</a:t>
            </a:r>
          </a:p>
        </p:txBody>
      </p:sp>
      <p:sp>
        <p:nvSpPr>
          <p:cNvPr id="7" name="TextBox 6"/>
          <p:cNvSpPr txBox="1"/>
          <p:nvPr/>
        </p:nvSpPr>
        <p:spPr>
          <a:xfrm>
            <a:off x="274638" y="5554662"/>
            <a:ext cx="12144104" cy="877933"/>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8272"/>
                </a:solidFill>
                <a:effectLst/>
                <a:uLnTx/>
                <a:uFillTx/>
                <a:latin typeface="Courier New" panose="02070309020205020404" pitchFamily="49" charset="0"/>
                <a:ea typeface="+mn-ea"/>
                <a:cs typeface="Courier New" panose="02070309020205020404" pitchFamily="49" charset="0"/>
              </a:rPr>
              <a:t>POST https://api.projectoxford.ai/vision/v1.0/analyze?visualFeatures=Description,Tags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dirty="0">
                <a:ln>
                  <a:noFill/>
                </a:ln>
                <a:solidFill>
                  <a:srgbClr val="008272"/>
                </a:solidFill>
                <a:effectLst/>
                <a:uLnTx/>
                <a:uFillTx/>
                <a:latin typeface="Courier New" panose="02070309020205020404" pitchFamily="49" charset="0"/>
                <a:ea typeface="+mn-ea"/>
                <a:cs typeface="Courier New" panose="02070309020205020404" pitchFamily="49" charset="0"/>
              </a:rPr>
              <a:t>&amp;subscription-key=&lt;Your subscription key&gt;</a:t>
            </a:r>
          </a:p>
        </p:txBody>
      </p:sp>
      <p:pic>
        <p:nvPicPr>
          <p:cNvPr id="4" name="Picture 3"/>
          <p:cNvPicPr>
            <a:picLocks noChangeAspect="1"/>
          </p:cNvPicPr>
          <p:nvPr/>
        </p:nvPicPr>
        <p:blipFill>
          <a:blip r:embed="rId3"/>
          <a:stretch>
            <a:fillRect/>
          </a:stretch>
        </p:blipFill>
        <p:spPr>
          <a:xfrm>
            <a:off x="9952037" y="125412"/>
            <a:ext cx="2354153" cy="2374624"/>
          </a:xfrm>
          <a:prstGeom prst="rect">
            <a:avLst/>
          </a:prstGeom>
        </p:spPr>
      </p:pic>
      <p:sp>
        <p:nvSpPr>
          <p:cNvPr id="9" name="Rectangle 4"/>
          <p:cNvSpPr>
            <a:spLocks noChangeArrowheads="1"/>
          </p:cNvSpPr>
          <p:nvPr/>
        </p:nvSpPr>
        <p:spPr bwMode="auto">
          <a:xfrm>
            <a:off x="7802690" y="1668462"/>
            <a:ext cx="4343400" cy="4924425"/>
          </a:xfrm>
          <a:prstGeom prst="rect">
            <a:avLst/>
          </a:prstGeom>
          <a:solidFill>
            <a:schemeClr val="accent2"/>
          </a:solid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"tags":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"name": "outdoor",</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"score": 0.976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"name": "bird",</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"score": 0.95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"description":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"tags":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"outdoor", "bird"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"captions":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"text": "partridge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in a pear tree",</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"confidence": 0.96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solidFill>
                  <a:srgbClr val="FFFFFF"/>
                </a:solidFill>
                <a:effectLst/>
                <a:uLnTx/>
                <a:uFillTx/>
                <a:latin typeface="Courier New" panose="02070309020205020404" pitchFamily="49" charset="0"/>
                <a:ea typeface="+mn-ea"/>
                <a:cs typeface="Courier New" panose="02070309020205020404" pitchFamily="49" charset="0"/>
              </a:rPr>
              <a:t>} </a:t>
            </a:r>
          </a:p>
        </p:txBody>
      </p:sp>
    </p:spTree>
    <p:extLst>
      <p:ext uri="{BB962C8B-B14F-4D97-AF65-F5344CB8AC3E}">
        <p14:creationId xmlns:p14="http://schemas.microsoft.com/office/powerpoint/2010/main" val="2907046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Vision</a:t>
            </a:r>
          </a:p>
        </p:txBody>
      </p:sp>
    </p:spTree>
    <p:extLst>
      <p:ext uri="{BB962C8B-B14F-4D97-AF65-F5344CB8AC3E}">
        <p14:creationId xmlns:p14="http://schemas.microsoft.com/office/powerpoint/2010/main" val="302060362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25000" noProof="0" dirty="0">
                    <a:ln>
                      <a:noFill/>
                    </a:ln>
                    <a:solidFill>
                      <a:prstClr val="white"/>
                    </a:solidFill>
                    <a:effectLst/>
                    <a:uLnTx/>
                    <a:uFillTx/>
                    <a:latin typeface="Segoe UI"/>
                    <a:ea typeface="+mn-ea"/>
                    <a:cs typeface="+mn-cs"/>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Distill actionable information from images</a:t>
              </a:r>
              <a:r>
                <a:rPr kumimoji="0" lang="en-US" sz="1700" b="1" i="0" u="none" strike="noStrike" kern="1200" cap="none" spc="0" normalizeH="0" baseline="0" noProof="0" dirty="0">
                  <a:ln>
                    <a:noFill/>
                  </a:ln>
                  <a:solidFill>
                    <a:srgbClr val="505050"/>
                  </a:solidFill>
                  <a:effectLst/>
                  <a:uLnTx/>
                  <a:uFillTx/>
                  <a:latin typeface="Segoe UI"/>
                  <a:ea typeface="+mn-ea"/>
                  <a:cs typeface="+mn-cs"/>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537687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Vision: 86 Categories</a:t>
            </a:r>
          </a:p>
        </p:txBody>
      </p:sp>
      <p:sp>
        <p:nvSpPr>
          <p:cNvPr id="3" name="Text Placeholder 2"/>
          <p:cNvSpPr>
            <a:spLocks noGrp="1"/>
          </p:cNvSpPr>
          <p:nvPr>
            <p:ph type="body" sz="quarter" idx="10"/>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437" y="1206970"/>
            <a:ext cx="7860780" cy="5637213"/>
          </a:xfrm>
          <a:prstGeom prst="rect">
            <a:avLst/>
          </a:prstGeom>
        </p:spPr>
      </p:pic>
    </p:spTree>
    <p:extLst>
      <p:ext uri="{BB962C8B-B14F-4D97-AF65-F5344CB8AC3E}">
        <p14:creationId xmlns:p14="http://schemas.microsoft.com/office/powerpoint/2010/main" val="129633041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sp>
        <p:nvSpPr>
          <p:cNvPr id="3" name="Text Placeholder 2"/>
          <p:cNvSpPr>
            <a:spLocks noGrp="1"/>
          </p:cNvSpPr>
          <p:nvPr>
            <p:ph type="body" sz="quarter" idx="10"/>
          </p:nvPr>
        </p:nvSpPr>
        <p:spPr>
          <a:xfrm>
            <a:off x="274638" y="1212850"/>
            <a:ext cx="11887200" cy="4739759"/>
          </a:xfrm>
        </p:spPr>
        <p:txBody>
          <a:bodyPr/>
          <a:lstStyle/>
          <a:p>
            <a:r>
              <a:rPr lang="en-US" dirty="0">
                <a:gradFill>
                  <a:gsLst>
                    <a:gs pos="1250">
                      <a:schemeClr val="accent2"/>
                    </a:gs>
                    <a:gs pos="100000">
                      <a:schemeClr val="accent2"/>
                    </a:gs>
                  </a:gsLst>
                  <a:lin ang="5400000" scaled="0"/>
                </a:gradFill>
              </a:rPr>
              <a:t>Computer Vision</a:t>
            </a:r>
          </a:p>
          <a:p>
            <a:pPr lvl="1"/>
            <a:r>
              <a:rPr lang="en-US" dirty="0"/>
              <a:t>Description, tags, clip art, line drawing, black &amp; white, </a:t>
            </a:r>
            <a:r>
              <a:rPr lang="en-US" dirty="0" err="1"/>
              <a:t>IsAdultContent</a:t>
            </a:r>
            <a:r>
              <a:rPr lang="en-US" dirty="0"/>
              <a:t>/Score, </a:t>
            </a:r>
            <a:r>
              <a:rPr lang="en-US" dirty="0" err="1"/>
              <a:t>IsRacy</a:t>
            </a:r>
            <a:r>
              <a:rPr lang="en-US" dirty="0"/>
              <a:t>/Score, categories, faces, dominant colors, accent color</a:t>
            </a:r>
          </a:p>
          <a:p>
            <a:pPr lvl="1"/>
            <a:r>
              <a:rPr lang="en-US" dirty="0">
                <a:hlinkClick r:id="rId3"/>
              </a:rPr>
              <a:t>https://www.microsoft.com/cognitive-services/en-us/computer-vision-api</a:t>
            </a:r>
            <a:r>
              <a:rPr lang="en-US" dirty="0"/>
              <a:t>  </a:t>
            </a:r>
          </a:p>
          <a:p>
            <a:r>
              <a:rPr lang="en-US" dirty="0">
                <a:gradFill>
                  <a:gsLst>
                    <a:gs pos="1250">
                      <a:schemeClr val="accent2"/>
                    </a:gs>
                    <a:gs pos="100000">
                      <a:schemeClr val="accent2"/>
                    </a:gs>
                  </a:gsLst>
                  <a:lin ang="5400000" scaled="0"/>
                </a:gradFill>
              </a:rPr>
              <a:t>Emotions</a:t>
            </a:r>
          </a:p>
          <a:p>
            <a:pPr lvl="1"/>
            <a:r>
              <a:rPr lang="en-US" dirty="0"/>
              <a:t>Anger, contempt, disgust, fear, happiness, sadness, surprise, and neutral</a:t>
            </a:r>
          </a:p>
          <a:p>
            <a:pPr lvl="1"/>
            <a:r>
              <a:rPr lang="en-US" dirty="0">
                <a:hlinkClick r:id="rId4"/>
              </a:rPr>
              <a:t>https://www.microsoft.com/cognitive-services/en-us/emotion-api</a:t>
            </a:r>
            <a:r>
              <a:rPr lang="en-US" dirty="0"/>
              <a:t> </a:t>
            </a:r>
          </a:p>
          <a:p>
            <a:r>
              <a:rPr lang="en-US" dirty="0">
                <a:gradFill>
                  <a:gsLst>
                    <a:gs pos="1250">
                      <a:schemeClr val="accent2"/>
                    </a:gs>
                    <a:gs pos="100000">
                      <a:schemeClr val="accent2"/>
                    </a:gs>
                  </a:gsLst>
                  <a:lin ang="5400000" scaled="0"/>
                </a:gradFill>
              </a:rPr>
              <a:t>Face</a:t>
            </a:r>
          </a:p>
          <a:p>
            <a:pPr lvl="1"/>
            <a:r>
              <a:rPr lang="en-US" dirty="0"/>
              <a:t>Bounding box, 27 facial landmarks, age, gender, head pose, smile, facial hair, glasses</a:t>
            </a:r>
          </a:p>
          <a:p>
            <a:pPr lvl="1"/>
            <a:r>
              <a:rPr lang="en-US" dirty="0">
                <a:hlinkClick r:id="rId5"/>
              </a:rPr>
              <a:t>https://www.microsoft.com/cognitive-services/en-us/face-api</a:t>
            </a:r>
            <a:r>
              <a:rPr lang="en-US" dirty="0"/>
              <a:t> </a:t>
            </a:r>
          </a:p>
          <a:p>
            <a:pPr lvl="1"/>
            <a:endParaRPr lang="en-US" dirty="0"/>
          </a:p>
        </p:txBody>
      </p:sp>
    </p:spTree>
    <p:extLst>
      <p:ext uri="{BB962C8B-B14F-4D97-AF65-F5344CB8AC3E}">
        <p14:creationId xmlns:p14="http://schemas.microsoft.com/office/powerpoint/2010/main" val="412898755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Best Practices for </a:t>
            </a:r>
            <a:r>
              <a:rPr lang="en-US" dirty="0" err="1"/>
              <a:t>Devs</a:t>
            </a:r>
            <a:endParaRPr lang="en-US" dirty="0"/>
          </a:p>
        </p:txBody>
      </p:sp>
      <p:sp>
        <p:nvSpPr>
          <p:cNvPr id="6" name="Text Placeholder 5"/>
          <p:cNvSpPr>
            <a:spLocks noGrp="1"/>
          </p:cNvSpPr>
          <p:nvPr>
            <p:ph type="body" sz="quarter" idx="10"/>
          </p:nvPr>
        </p:nvSpPr>
        <p:spPr>
          <a:xfrm>
            <a:off x="274638" y="1212850"/>
            <a:ext cx="11887200" cy="5078313"/>
          </a:xfrm>
        </p:spPr>
        <p:txBody>
          <a:bodyPr/>
          <a:lstStyle/>
          <a:p>
            <a:r>
              <a:rPr lang="en-US" dirty="0">
                <a:gradFill>
                  <a:gsLst>
                    <a:gs pos="1250">
                      <a:schemeClr val="accent2"/>
                    </a:gs>
                    <a:gs pos="100000">
                      <a:schemeClr val="accent2"/>
                    </a:gs>
                  </a:gsLst>
                  <a:lin ang="5400000" scaled="0"/>
                </a:gradFill>
              </a:rPr>
              <a:t>Samples &amp; SDKs exist</a:t>
            </a:r>
          </a:p>
          <a:p>
            <a:pPr lvl="1"/>
            <a:r>
              <a:rPr lang="en-US" dirty="0"/>
              <a:t>For </a:t>
            </a:r>
            <a:r>
              <a:rPr lang="en-US" dirty="0" err="1"/>
              <a:t>ObjectiveC</a:t>
            </a:r>
            <a:r>
              <a:rPr lang="en-US" dirty="0"/>
              <a:t>/Swift/iOS, Java/Android, C#/Windows, and Python (</a:t>
            </a:r>
            <a:r>
              <a:rPr lang="en-US" dirty="0" err="1"/>
              <a:t>Jupyter</a:t>
            </a:r>
            <a:r>
              <a:rPr lang="en-US" dirty="0"/>
              <a:t> notebook)</a:t>
            </a:r>
          </a:p>
          <a:p>
            <a:pPr lvl="1"/>
            <a:r>
              <a:rPr lang="en-US" dirty="0">
                <a:hlinkClick r:id="rId3"/>
              </a:rPr>
              <a:t>https://www.microsoft.com/cognitive-services/en-us/SDK-Sample?api=computer%20vision</a:t>
            </a:r>
            <a:r>
              <a:rPr lang="en-US" dirty="0"/>
              <a:t> </a:t>
            </a:r>
          </a:p>
          <a:p>
            <a:r>
              <a:rPr lang="en-US" dirty="0">
                <a:gradFill>
                  <a:gsLst>
                    <a:gs pos="1250">
                      <a:schemeClr val="accent2"/>
                    </a:gs>
                    <a:gs pos="100000">
                      <a:schemeClr val="accent2"/>
                    </a:gs>
                  </a:gsLst>
                  <a:lin ang="5400000" scaled="0"/>
                </a:gradFill>
              </a:rPr>
              <a:t>Constraints</a:t>
            </a:r>
          </a:p>
          <a:p>
            <a:pPr lvl="1"/>
            <a:r>
              <a:rPr lang="en-US" dirty="0"/>
              <a:t>Computer Vision API describes images in English only</a:t>
            </a:r>
          </a:p>
          <a:p>
            <a:pPr lvl="1"/>
            <a:r>
              <a:rPr lang="en-US" dirty="0"/>
              <a:t>Face API detects up to 64 human faces in one image</a:t>
            </a:r>
          </a:p>
          <a:p>
            <a:pPr lvl="1"/>
            <a:r>
              <a:rPr lang="en-US" dirty="0"/>
              <a:t>Facial detection: JPEG, PNG, GIF (first frame), and BMP supported, image file size of 1KB-4MB, detectable face size 36x36-4096x4096 pixels, returned faces ordered by face </a:t>
            </a:r>
            <a:r>
              <a:rPr lang="en-US" dirty="0" err="1"/>
              <a:t>rect</a:t>
            </a:r>
            <a:r>
              <a:rPr lang="en-US" dirty="0"/>
              <a:t> size </a:t>
            </a:r>
            <a:r>
              <a:rPr lang="en-US" dirty="0" err="1"/>
              <a:t>desc</a:t>
            </a:r>
            <a:endParaRPr lang="en-US" dirty="0"/>
          </a:p>
          <a:p>
            <a:r>
              <a:rPr lang="en-US" dirty="0">
                <a:gradFill>
                  <a:gsLst>
                    <a:gs pos="1250">
                      <a:schemeClr val="accent2"/>
                    </a:gs>
                    <a:gs pos="100000">
                      <a:schemeClr val="accent2"/>
                    </a:gs>
                  </a:gsLst>
                  <a:lin ang="5400000" scaled="0"/>
                </a:gradFill>
              </a:rPr>
              <a:t>Fun random details</a:t>
            </a:r>
          </a:p>
          <a:p>
            <a:pPr lvl="1"/>
            <a:r>
              <a:rPr lang="en-US" dirty="0" err="1"/>
              <a:t>FindSimilarFace</a:t>
            </a:r>
            <a:r>
              <a:rPr lang="en-US" dirty="0"/>
              <a:t> has 2 modes: </a:t>
            </a:r>
            <a:r>
              <a:rPr lang="en-US" dirty="0" err="1"/>
              <a:t>matchPerson</a:t>
            </a:r>
            <a:r>
              <a:rPr lang="en-US" dirty="0"/>
              <a:t> (default, same person) and </a:t>
            </a:r>
            <a:r>
              <a:rPr lang="en-US" dirty="0" err="1"/>
              <a:t>matchFace</a:t>
            </a:r>
            <a:r>
              <a:rPr lang="en-US" dirty="0"/>
              <a:t> (similar faces)</a:t>
            </a:r>
          </a:p>
          <a:p>
            <a:pPr lvl="1"/>
            <a:r>
              <a:rPr lang="en-US" dirty="0" err="1"/>
              <a:t>FaceGroup</a:t>
            </a:r>
            <a:r>
              <a:rPr lang="en-US" dirty="0"/>
              <a:t> API takes between 2-1000 candidate faces</a:t>
            </a:r>
          </a:p>
          <a:p>
            <a:pPr lvl="1"/>
            <a:r>
              <a:rPr lang="en-US" dirty="0"/>
              <a:t>Documentation: </a:t>
            </a:r>
            <a:r>
              <a:rPr lang="en-US" dirty="0">
                <a:hlinkClick r:id="rId4"/>
              </a:rPr>
              <a:t>https://www.microsoft.com/cognitive-services/en-us/documentation</a:t>
            </a:r>
            <a:r>
              <a:rPr lang="en-US" dirty="0"/>
              <a:t> </a:t>
            </a:r>
          </a:p>
        </p:txBody>
      </p:sp>
    </p:spTree>
    <p:extLst>
      <p:ext uri="{BB962C8B-B14F-4D97-AF65-F5344CB8AC3E}">
        <p14:creationId xmlns:p14="http://schemas.microsoft.com/office/powerpoint/2010/main" val="101770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211276"/>
            <a:ext cx="7315199" cy="1828786"/>
          </a:xfrm>
        </p:spPr>
        <p:txBody>
          <a:bodyPr/>
          <a:lstStyle/>
          <a:p>
            <a:r>
              <a:rPr lang="en-US" dirty="0"/>
              <a:t>Demo</a:t>
            </a:r>
          </a:p>
        </p:txBody>
      </p:sp>
      <p:sp>
        <p:nvSpPr>
          <p:cNvPr id="4" name="Text Placeholder 3"/>
          <p:cNvSpPr>
            <a:spLocks noGrp="1"/>
          </p:cNvSpPr>
          <p:nvPr>
            <p:ph type="body" sz="quarter" idx="12"/>
          </p:nvPr>
        </p:nvSpPr>
        <p:spPr>
          <a:xfrm>
            <a:off x="274638" y="2659062"/>
            <a:ext cx="8000999" cy="4284250"/>
          </a:xfrm>
        </p:spPr>
        <p:txBody>
          <a:bodyPr/>
          <a:lstStyle/>
          <a:p>
            <a:r>
              <a:rPr lang="en-US" dirty="0"/>
              <a:t>Website JSON: </a:t>
            </a:r>
            <a:r>
              <a:rPr lang="en-US" dirty="0">
                <a:hlinkClick r:id="rId3"/>
              </a:rPr>
              <a:t>http://microsoft.com/cognitive</a:t>
            </a:r>
            <a:endParaRPr lang="en-US" dirty="0"/>
          </a:p>
          <a:p>
            <a:endParaRPr lang="en-US" dirty="0"/>
          </a:p>
          <a:p>
            <a:r>
              <a:rPr lang="en-US" dirty="0"/>
              <a:t>Deal With It Bot – Face API: </a:t>
            </a:r>
            <a:r>
              <a:rPr lang="en-US" dirty="0">
                <a:hlinkClick r:id="rId4"/>
              </a:rPr>
              <a:t>http://aifunclub.azurewebsites.net</a:t>
            </a:r>
            <a:r>
              <a:rPr lang="en-US" dirty="0"/>
              <a:t> </a:t>
            </a:r>
          </a:p>
          <a:p>
            <a:endParaRPr lang="en-US" dirty="0"/>
          </a:p>
          <a:p>
            <a:r>
              <a:rPr lang="en-US" dirty="0"/>
              <a:t>Intelligent Kiosk – Face and Emotion API:</a:t>
            </a:r>
          </a:p>
          <a:p>
            <a:r>
              <a:rPr lang="en-US" dirty="0">
                <a:hlinkClick r:id="rId5"/>
              </a:rPr>
              <a:t>https://github.com/Microsoft/Cognitive-Samples-IntelligentKiosk</a:t>
            </a:r>
            <a:r>
              <a:rPr lang="en-US" dirty="0"/>
              <a:t> </a:t>
            </a:r>
          </a:p>
        </p:txBody>
      </p:sp>
    </p:spTree>
    <p:extLst>
      <p:ext uri="{BB962C8B-B14F-4D97-AF65-F5344CB8AC3E}">
        <p14:creationId xmlns:p14="http://schemas.microsoft.com/office/powerpoint/2010/main" val="5214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Speech</a:t>
            </a:r>
          </a:p>
        </p:txBody>
      </p:sp>
    </p:spTree>
    <p:extLst>
      <p:ext uri="{BB962C8B-B14F-4D97-AF65-F5344CB8AC3E}">
        <p14:creationId xmlns:p14="http://schemas.microsoft.com/office/powerpoint/2010/main" val="1117369958"/>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Fine-tune speech recognition for anyone, anywhere</a:t>
              </a:r>
            </a:p>
          </p:txBody>
        </p:sp>
      </p:grpSp>
    </p:spTree>
    <p:extLst>
      <p:ext uri="{BB962C8B-B14F-4D97-AF65-F5344CB8AC3E}">
        <p14:creationId xmlns:p14="http://schemas.microsoft.com/office/powerpoint/2010/main" val="178911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Setup</a:t>
            </a:r>
          </a:p>
        </p:txBody>
      </p:sp>
      <p:sp>
        <p:nvSpPr>
          <p:cNvPr id="6" name="Text Placeholder 5"/>
          <p:cNvSpPr>
            <a:spLocks noGrp="1"/>
          </p:cNvSpPr>
          <p:nvPr>
            <p:ph type="body" sz="quarter" idx="10"/>
          </p:nvPr>
        </p:nvSpPr>
        <p:spPr>
          <a:xfrm>
            <a:off x="274702" y="906462"/>
            <a:ext cx="11888787" cy="6469463"/>
          </a:xfrm>
        </p:spPr>
        <p:txBody>
          <a:bodyPr/>
          <a:lstStyle/>
          <a:p>
            <a:r>
              <a:rPr lang="en-US" dirty="0"/>
              <a:t>Azure Pass</a:t>
            </a:r>
          </a:p>
          <a:p>
            <a:pPr lvl="1"/>
            <a:r>
              <a:rPr lang="en-US" dirty="0"/>
              <a:t>Take a look at your Azure Pass guide</a:t>
            </a:r>
          </a:p>
          <a:p>
            <a:pPr lvl="1"/>
            <a:r>
              <a:rPr lang="en-US" dirty="0"/>
              <a:t>Log into Portal</a:t>
            </a:r>
          </a:p>
          <a:p>
            <a:pPr lvl="1"/>
            <a:r>
              <a:rPr lang="en-US" dirty="0"/>
              <a:t>Visual Studio: Don’t have it? Deploy a VM!</a:t>
            </a:r>
          </a:p>
          <a:p>
            <a:r>
              <a:rPr lang="en-US" dirty="0"/>
              <a:t>Code</a:t>
            </a:r>
          </a:p>
          <a:p>
            <a:pPr lvl="1"/>
            <a:r>
              <a:rPr lang="en-US" dirty="0"/>
              <a:t>Go to our GitHub Repo: </a:t>
            </a:r>
            <a:r>
              <a:rPr lang="en-US" dirty="0">
                <a:hlinkClick r:id="rId3"/>
              </a:rPr>
              <a:t>https://github.com/noodlefrenzy/CognitiveServicesTutorial</a:t>
            </a:r>
            <a:endParaRPr lang="en-US" dirty="0"/>
          </a:p>
          <a:p>
            <a:pPr lvl="1"/>
            <a:r>
              <a:rPr lang="en-US" dirty="0"/>
              <a:t>Intelligent Kiosk: </a:t>
            </a:r>
            <a:r>
              <a:rPr lang="en-US" dirty="0">
                <a:hlinkClick r:id="rId4"/>
              </a:rPr>
              <a:t>https://github.com/Microsoft/Cognitive-Samples-IntelligentKiosk</a:t>
            </a:r>
            <a:endParaRPr lang="en-US" dirty="0"/>
          </a:p>
          <a:p>
            <a:r>
              <a:rPr lang="en-US" dirty="0"/>
              <a:t>Playground</a:t>
            </a:r>
          </a:p>
          <a:p>
            <a:pPr lvl="1"/>
            <a:r>
              <a:rPr lang="en-US" dirty="0"/>
              <a:t>Cognitive: </a:t>
            </a:r>
            <a:r>
              <a:rPr lang="en-US" dirty="0">
                <a:hlinkClick r:id="rId5"/>
              </a:rPr>
              <a:t>https://azure.microsoft.com/en-us/services/cognitive-services/</a:t>
            </a:r>
            <a:endParaRPr lang="en-US" dirty="0"/>
          </a:p>
          <a:p>
            <a:pPr lvl="1"/>
            <a:r>
              <a:rPr lang="en-US" dirty="0" err="1"/>
              <a:t>DocumentDB</a:t>
            </a:r>
            <a:r>
              <a:rPr lang="en-US" dirty="0"/>
              <a:t>: </a:t>
            </a:r>
            <a:r>
              <a:rPr lang="en-US" dirty="0">
                <a:hlinkClick r:id="rId6"/>
              </a:rPr>
              <a:t>https://www.documentdb.com/sql/demo</a:t>
            </a:r>
            <a:r>
              <a:rPr lang="en-US" dirty="0"/>
              <a:t> </a:t>
            </a:r>
          </a:p>
          <a:p>
            <a:pPr lvl="1"/>
            <a:endParaRPr lang="en-US" dirty="0"/>
          </a:p>
        </p:txBody>
      </p:sp>
    </p:spTree>
    <p:extLst>
      <p:ext uri="{BB962C8B-B14F-4D97-AF65-F5344CB8AC3E}">
        <p14:creationId xmlns:p14="http://schemas.microsoft.com/office/powerpoint/2010/main" val="25549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4872215"/>
            <a:ext cx="7315199" cy="2068259"/>
          </a:xfrm>
        </p:spPr>
        <p:txBody>
          <a:bodyPr/>
          <a:lstStyle/>
          <a:p>
            <a:r>
              <a:rPr lang="en-US" dirty="0"/>
              <a:t>Speech API</a:t>
            </a:r>
          </a:p>
          <a:p>
            <a:r>
              <a:rPr lang="en-US" dirty="0"/>
              <a:t>Speaker Recognition API </a:t>
            </a:r>
          </a:p>
          <a:p>
            <a:r>
              <a:rPr lang="en-US" dirty="0">
                <a:hlinkClick r:id="rId3"/>
              </a:rPr>
              <a:t>http://microsoft.com/cognitive</a:t>
            </a:r>
            <a:r>
              <a:rPr lang="en-US" dirty="0"/>
              <a:t> </a:t>
            </a:r>
          </a:p>
          <a:p>
            <a:endParaRPr lang="en-US" dirty="0"/>
          </a:p>
        </p:txBody>
      </p:sp>
    </p:spTree>
    <p:extLst>
      <p:ext uri="{BB962C8B-B14F-4D97-AF65-F5344CB8AC3E}">
        <p14:creationId xmlns:p14="http://schemas.microsoft.com/office/powerpoint/2010/main" val="4275632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a:t>
            </a:r>
          </a:p>
        </p:txBody>
      </p:sp>
    </p:spTree>
    <p:extLst>
      <p:ext uri="{BB962C8B-B14F-4D97-AF65-F5344CB8AC3E}">
        <p14:creationId xmlns:p14="http://schemas.microsoft.com/office/powerpoint/2010/main" val="391540107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solidFill>
                    <a:srgbClr val="FF8C00"/>
                  </a:solidFill>
                  <a:effectLst/>
                  <a:uLnTx/>
                  <a:uFillTx/>
                  <a:latin typeface="Segoe UI Semibold" panose="020B0702040204020203" pitchFamily="34" charset="0"/>
                  <a:ea typeface="+mn-ea"/>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700" b="0" i="0" u="none" strike="noStrike" kern="1200" cap="none" spc="0" normalizeH="0" baseline="0" noProof="0" dirty="0">
                  <a:ln>
                    <a:noFill/>
                  </a:ln>
                  <a:solidFill>
                    <a:srgbClr val="505050"/>
                  </a:solidFill>
                  <a:effectLst/>
                  <a:uLnTx/>
                  <a:uFillTx/>
                  <a:latin typeface="Segoe UI"/>
                  <a:ea typeface="+mn-ea"/>
                  <a:cs typeface="+mn-cs"/>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prstClr val="white"/>
                    </a:solidFill>
                    <a:effectLst/>
                    <a:uLnTx/>
                    <a:uFillTx/>
                    <a:latin typeface="Segoe UI"/>
                    <a:ea typeface="+mn-ea"/>
                    <a:cs typeface="+mn-cs"/>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marR="0" lvl="0" indent="0" algn="l" defTabSz="931741" rtl="0"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prstClr val="white"/>
                  </a:solidFill>
                  <a:effectLst/>
                  <a:uLnTx/>
                  <a:uFillTx/>
                  <a:latin typeface="Segoe UI Light"/>
                  <a:ea typeface="+mn-ea"/>
                  <a:cs typeface="Segoe UI Semibold" panose="020B0702040204020203" pitchFamily="34" charset="0"/>
                </a:rPr>
                <a:t>Language</a:t>
              </a:r>
            </a:p>
          </p:txBody>
        </p:sp>
      </p:grpSp>
    </p:spTree>
    <p:extLst>
      <p:ext uri="{BB962C8B-B14F-4D97-AF65-F5344CB8AC3E}">
        <p14:creationId xmlns:p14="http://schemas.microsoft.com/office/powerpoint/2010/main" val="417390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764" y="3223"/>
            <a:ext cx="12476587" cy="6995242"/>
          </a:xfrm>
          <a:prstGeom prst="rect">
            <a:avLst/>
          </a:prstGeom>
        </p:spPr>
      </p:pic>
      <p:sp>
        <p:nvSpPr>
          <p:cNvPr id="16" name="Rectangle 15"/>
          <p:cNvSpPr/>
          <p:nvPr/>
        </p:nvSpPr>
        <p:spPr bwMode="auto">
          <a:xfrm>
            <a:off x="2707301" y="1213370"/>
            <a:ext cx="9445097" cy="5481345"/>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7522" rIns="0" bIns="47522" numCol="1" rtlCol="0" anchor="ctr" anchorCtr="0" compatLnSpc="1">
            <a:prstTxWarp prst="textNoShape">
              <a:avLst/>
            </a:prstTxWarp>
          </a:bodyPr>
          <a:lstStyle/>
          <a:p>
            <a:pPr marL="0" marR="0" lvl="0" indent="0" algn="ctr" defTabSz="950081"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7035" y="1104263"/>
            <a:ext cx="6199877" cy="1124652"/>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r>
              <a:rPr kumimoji="0" lang="en-US" sz="539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700819" y="1213371"/>
            <a:ext cx="1884250" cy="1041497"/>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1" tIns="46579" rIns="93161" bIns="46579" numCol="1" anchor="t" anchorCtr="0" compatLnSpc="1">
            <a:prstTxWarp prst="textNoShape">
              <a:avLst/>
            </a:prstTxWarp>
          </a:bodyPr>
          <a:lstStyle/>
          <a:p>
            <a:pPr marL="0" marR="0" lvl="0" indent="0" algn="l" defTabSz="931489"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823" y="2369922"/>
            <a:ext cx="9135576" cy="4356625"/>
          </a:xfrm>
          <a:prstGeom prst="rect">
            <a:avLst/>
          </a:prstGeom>
        </p:spPr>
        <p:txBody>
          <a:bodyPr wrap="square">
            <a:spAutoFit/>
          </a:bodyPr>
          <a:lstStyle/>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Sentiment analysis</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Understand if a record has positive or negative sentiment</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Key phrase extraction</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Extract key phrases from a piece of text, and retrieve topics</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Topic detection </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 a large set of text records</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Identify the language, 120 supported languages</a:t>
            </a:r>
          </a:p>
        </p:txBody>
      </p:sp>
      <p:grpSp>
        <p:nvGrpSpPr>
          <p:cNvPr id="9" name="Group 8"/>
          <p:cNvGrpSpPr/>
          <p:nvPr/>
        </p:nvGrpSpPr>
        <p:grpSpPr>
          <a:xfrm>
            <a:off x="3172158" y="1335959"/>
            <a:ext cx="773540" cy="811762"/>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9" rIns="91355" bIns="45679"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9" rIns="91355" bIns="45679"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55" tIns="45679" rIns="91355" bIns="45679" numCol="1" anchor="t" anchorCtr="0" compatLnSpc="1">
                <a:prstTxWarp prst="textNoShape">
                  <a:avLst/>
                </a:prstTxWarp>
              </a:bodyPr>
              <a:lstStyle/>
              <a:p>
                <a:pPr marL="0" marR="0" lvl="0" indent="0" algn="l" defTabSz="913274"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8" rIns="182712" bIns="146168" numCol="1" spcCol="0" rtlCol="0" fromWordArt="0" anchor="t" anchorCtr="0" forceAA="0" compatLnSpc="1">
                <a:prstTxWarp prst="textNoShape">
                  <a:avLst/>
                </a:prstTxWarp>
                <a:noAutofit/>
              </a:bodyPr>
              <a:lstStyle/>
              <a:p>
                <a:pPr marL="0" marR="0" lvl="0" indent="0" algn="ctr" defTabSz="931544"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389364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animEffect transition="in" filter="fade">
                                      <p:cBhvr>
                                        <p:cTn id="17" dur="500"/>
                                        <p:tgtEl>
                                          <p:spTgt spid="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xEl>
                                              <p:pRg st="3" end="3"/>
                                            </p:txEl>
                                          </p:spTgt>
                                        </p:tgtEl>
                                        <p:attrNameLst>
                                          <p:attrName>style.visibility</p:attrName>
                                        </p:attrNameLst>
                                      </p:cBhvr>
                                      <p:to>
                                        <p:strVal val="visible"/>
                                      </p:to>
                                    </p:set>
                                    <p:animEffect transition="in" filter="fade">
                                      <p:cBhvr>
                                        <p:cTn id="22"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flipH="1">
            <a:off x="1764" y="3223"/>
            <a:ext cx="12476587" cy="6995242"/>
          </a:xfrm>
          <a:prstGeom prst="rect">
            <a:avLst/>
          </a:prstGeom>
        </p:spPr>
      </p:pic>
      <p:sp>
        <p:nvSpPr>
          <p:cNvPr id="16" name="Rectangle 15"/>
          <p:cNvSpPr/>
          <p:nvPr/>
        </p:nvSpPr>
        <p:spPr bwMode="auto">
          <a:xfrm>
            <a:off x="2707301" y="1213370"/>
            <a:ext cx="9445097" cy="5481345"/>
          </a:xfrm>
          <a:prstGeom prst="rect">
            <a:avLst/>
          </a:prstGeom>
          <a:solidFill>
            <a:srgbClr val="0078D7">
              <a:alpha val="92000"/>
            </a:srgbClr>
          </a:solidFill>
          <a:ln w="3175" cap="flat" cmpd="sng" algn="ctr">
            <a:noFill/>
            <a:prstDash val="solid"/>
            <a:headEnd type="none" w="med" len="med"/>
            <a:tailEnd type="none" w="med" len="med"/>
          </a:ln>
          <a:effectLst/>
        </p:spPr>
        <p:txBody>
          <a:bodyPr vert="horz" wrap="square" lIns="0" tIns="47522" rIns="0" bIns="47522" numCol="1" rtlCol="0" anchor="ctr" anchorCtr="0" compatLnSpc="1">
            <a:prstTxWarp prst="textNoShape">
              <a:avLst/>
            </a:prstTxWarp>
          </a:bodyPr>
          <a:lstStyle/>
          <a:p>
            <a:pPr marL="0" marR="0" lvl="0" indent="0" algn="ctr" defTabSz="950081" rtl="0" eaLnBrk="1" fontAlgn="base" latinLnBrk="0" hangingPunct="1">
              <a:lnSpc>
                <a:spcPct val="100000"/>
              </a:lnSpc>
              <a:spcBef>
                <a:spcPct val="0"/>
              </a:spcBef>
              <a:spcAft>
                <a:spcPct val="0"/>
              </a:spcAft>
              <a:buClrTx/>
              <a:buSzTx/>
              <a:buFontTx/>
              <a:buNone/>
              <a:tabLst/>
              <a:defRPr/>
            </a:pPr>
            <a:endParaRPr kumimoji="0" lang="en-US" sz="203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Title 1"/>
          <p:cNvSpPr txBox="1">
            <a:spLocks/>
          </p:cNvSpPr>
          <p:nvPr/>
        </p:nvSpPr>
        <p:spPr>
          <a:xfrm>
            <a:off x="4417035" y="1104263"/>
            <a:ext cx="6199877" cy="1124652"/>
          </a:xfrm>
          <a:prstGeom prst="rect">
            <a:avLst/>
          </a:prstGeom>
        </p:spPr>
        <p:txBody>
          <a:bodyPr vert="horz" lIns="93161" tIns="46579" rIns="93161" bIns="46579"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31668" rtl="0" eaLnBrk="1" fontAlgn="auto" latinLnBrk="0" hangingPunct="1">
              <a:lnSpc>
                <a:spcPct val="90000"/>
              </a:lnSpc>
              <a:spcBef>
                <a:spcPct val="0"/>
              </a:spcBef>
              <a:spcAft>
                <a:spcPts val="0"/>
              </a:spcAft>
              <a:buClrTx/>
              <a:buSzTx/>
              <a:buFontTx/>
              <a:buNone/>
              <a:tabLst/>
              <a:defRPr/>
            </a:pPr>
            <a:r>
              <a:rPr kumimoji="0" lang="en-US" sz="5393"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Light"/>
                <a:ea typeface="+mj-ea"/>
                <a:cs typeface="+mj-cs"/>
              </a:rPr>
              <a:t>Text analytics</a:t>
            </a:r>
          </a:p>
        </p:txBody>
      </p:sp>
      <p:sp>
        <p:nvSpPr>
          <p:cNvPr id="19" name="Freeform 5"/>
          <p:cNvSpPr>
            <a:spLocks/>
          </p:cNvSpPr>
          <p:nvPr/>
        </p:nvSpPr>
        <p:spPr bwMode="auto">
          <a:xfrm>
            <a:off x="2700819" y="1213371"/>
            <a:ext cx="1884250" cy="1041497"/>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161" tIns="46579" rIns="93161" bIns="46579" numCol="1" anchor="t" anchorCtr="0" compatLnSpc="1">
            <a:prstTxWarp prst="textNoShape">
              <a:avLst/>
            </a:prstTxWarp>
          </a:bodyPr>
          <a:lstStyle/>
          <a:p>
            <a:pPr marL="0" marR="0" lvl="0" indent="0" algn="l" defTabSz="931489" rtl="0" eaLnBrk="1" fontAlgn="auto" latinLnBrk="0" hangingPunct="1">
              <a:lnSpc>
                <a:spcPct val="100000"/>
              </a:lnSpc>
              <a:spcBef>
                <a:spcPts val="0"/>
              </a:spcBef>
              <a:spcAft>
                <a:spcPts val="0"/>
              </a:spcAft>
              <a:buClrTx/>
              <a:buSzTx/>
              <a:buFontTx/>
              <a:buNone/>
              <a:tabLst/>
              <a:defRPr/>
            </a:pPr>
            <a:endParaRPr kumimoji="0" lang="en-US" sz="1835" b="0" i="0" u="none" strike="noStrike" kern="0" cap="none" spc="0" normalizeH="0" baseline="0" noProof="0">
              <a:ln>
                <a:noFill/>
              </a:ln>
              <a:solidFill>
                <a:srgbClr val="404040"/>
              </a:solidFill>
              <a:effectLst/>
              <a:uLnTx/>
              <a:uFillTx/>
              <a:latin typeface="Segoe UI"/>
              <a:ea typeface="+mn-ea"/>
              <a:cs typeface="+mn-cs"/>
            </a:endParaRPr>
          </a:p>
        </p:txBody>
      </p:sp>
      <p:sp>
        <p:nvSpPr>
          <p:cNvPr id="20" name="Rectangle 19"/>
          <p:cNvSpPr/>
          <p:nvPr/>
        </p:nvSpPr>
        <p:spPr>
          <a:xfrm>
            <a:off x="3016823" y="2369921"/>
            <a:ext cx="9135576" cy="4271426"/>
          </a:xfrm>
          <a:prstGeom prst="rect">
            <a:avLst/>
          </a:prstGeom>
        </p:spPr>
        <p:txBody>
          <a:bodyPr wrap="square">
            <a:spAutoFit/>
          </a:bodyPr>
          <a:lstStyle/>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Sentiment analysis </a:t>
            </a:r>
            <a:r>
              <a:rPr kumimoji="0" lang="en-US" sz="2100" b="1" i="0" u="none" strike="noStrike" kern="0" cap="none" spc="0" normalizeH="0" baseline="0" noProof="0" dirty="0">
                <a:ln>
                  <a:noFill/>
                </a:ln>
                <a:solidFill>
                  <a:srgbClr val="FFFF00"/>
                </a:solidFill>
                <a:effectLst/>
                <a:uLnTx/>
                <a:uFillTx/>
                <a:latin typeface="Segoe UI"/>
                <a:ea typeface="+mn-ea"/>
                <a:cs typeface="+mn-cs"/>
              </a:rPr>
              <a:t>English, Spanish, French, and Portuguese</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Understand if a record has positive or negative sentiment</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Key phrase extraction </a:t>
            </a:r>
            <a:r>
              <a:rPr kumimoji="0" lang="en-US" sz="2100" b="1" i="0" u="none" strike="noStrike" kern="0" cap="none" spc="0" normalizeH="0" baseline="0" noProof="0" dirty="0">
                <a:ln>
                  <a:noFill/>
                </a:ln>
                <a:solidFill>
                  <a:srgbClr val="FFFF00"/>
                </a:solidFill>
                <a:effectLst/>
                <a:uLnTx/>
                <a:uFillTx/>
                <a:latin typeface="Segoe UI"/>
                <a:ea typeface="+mn-ea"/>
                <a:cs typeface="+mn-cs"/>
              </a:rPr>
              <a:t>English, Spanish, German, and Japanese</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Extract key phrases from a piece of text, and retrieve topics</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Topic detection </a:t>
            </a:r>
            <a:r>
              <a:rPr kumimoji="0" lang="en-US" sz="2100" b="1" i="0" u="none" strike="noStrike" kern="0" cap="none" spc="0" normalizeH="0" baseline="0" noProof="0" dirty="0">
                <a:ln>
                  <a:noFill/>
                </a:ln>
                <a:solidFill>
                  <a:srgbClr val="FFFF00"/>
                </a:solidFill>
                <a:effectLst/>
                <a:uLnTx/>
                <a:uFillTx/>
                <a:latin typeface="Segoe UI"/>
                <a:ea typeface="+mn-ea"/>
                <a:cs typeface="+mn-cs"/>
              </a:rPr>
              <a:t>English</a:t>
            </a:r>
            <a:br>
              <a:rPr kumimoji="0" lang="en-US" altLang="zh-CN" sz="37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Use clustering techniques to identify the trending topics </a:t>
            </a:r>
            <a:b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on a large set of text records</a:t>
            </a:r>
          </a:p>
          <a:p>
            <a:pPr marL="0" marR="0" lvl="0" indent="0" algn="l" defTabSz="913490" rtl="0" eaLnBrk="1" fontAlgn="auto" latinLnBrk="0" hangingPunct="1">
              <a:lnSpc>
                <a:spcPct val="90000"/>
              </a:lnSpc>
              <a:spcBef>
                <a:spcPts val="0"/>
              </a:spcBef>
              <a:spcAft>
                <a:spcPts val="1798"/>
              </a:spcAft>
              <a:buClrTx/>
              <a:buSzTx/>
              <a:buFontTx/>
              <a:buNone/>
              <a:tabLst/>
              <a:defRPr/>
            </a:pPr>
            <a: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t>Language detection </a:t>
            </a:r>
            <a:br>
              <a:rPr kumimoji="0" lang="en-US" altLang="zh-CN" sz="3296"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rPr>
            </a:br>
            <a:r>
              <a:rPr kumimoji="0" lang="en-US" altLang="zh-CN" sz="2398" b="0" i="0" u="none" strike="noStrike" kern="0" cap="none" spc="0" normalizeH="0" baseline="0" noProof="0" dirty="0">
                <a:ln>
                  <a:noFill/>
                </a:ln>
                <a:gradFill>
                  <a:gsLst>
                    <a:gs pos="1250">
                      <a:srgbClr val="FFFFFF"/>
                    </a:gs>
                    <a:gs pos="100000">
                      <a:srgbClr val="FFFFFF"/>
                    </a:gs>
                  </a:gsLst>
                  <a:lin ang="5400000" scaled="0"/>
                </a:gradFill>
                <a:effectLst/>
                <a:uLnTx/>
                <a:uFillTx/>
                <a:latin typeface="Segoe UI"/>
                <a:ea typeface="+mn-ea"/>
                <a:cs typeface="+mn-cs"/>
              </a:rPr>
              <a:t>Identify the language, 120 supported languages</a:t>
            </a:r>
          </a:p>
        </p:txBody>
      </p:sp>
      <p:grpSp>
        <p:nvGrpSpPr>
          <p:cNvPr id="9" name="Group 8"/>
          <p:cNvGrpSpPr/>
          <p:nvPr/>
        </p:nvGrpSpPr>
        <p:grpSpPr>
          <a:xfrm>
            <a:off x="3172158" y="1335959"/>
            <a:ext cx="773540" cy="811762"/>
            <a:chOff x="3173318" y="2248368"/>
            <a:chExt cx="774252" cy="812510"/>
          </a:xfrm>
        </p:grpSpPr>
        <p:grpSp>
          <p:nvGrpSpPr>
            <p:cNvPr id="22" name="Group 4"/>
            <p:cNvGrpSpPr>
              <a:grpSpLocks noChangeAspect="1"/>
            </p:cNvGrpSpPr>
            <p:nvPr/>
          </p:nvGrpSpPr>
          <p:grpSpPr bwMode="auto">
            <a:xfrm>
              <a:off x="3173318" y="2248368"/>
              <a:ext cx="774252" cy="812510"/>
              <a:chOff x="2" y="1"/>
              <a:chExt cx="1194" cy="1253"/>
            </a:xfrm>
          </p:grpSpPr>
          <p:sp>
            <p:nvSpPr>
              <p:cNvPr id="26" name="Freeform 5"/>
              <p:cNvSpPr>
                <a:spLocks/>
              </p:cNvSpPr>
              <p:nvPr/>
            </p:nvSpPr>
            <p:spPr bwMode="auto">
              <a:xfrm>
                <a:off x="2" y="1"/>
                <a:ext cx="1194" cy="1253"/>
              </a:xfrm>
              <a:custGeom>
                <a:avLst/>
                <a:gdLst>
                  <a:gd name="T0" fmla="*/ 579 w 579"/>
                  <a:gd name="T1" fmla="*/ 227 h 608"/>
                  <a:gd name="T2" fmla="*/ 313 w 579"/>
                  <a:gd name="T3" fmla="*/ 0 h 608"/>
                  <a:gd name="T4" fmla="*/ 47 w 579"/>
                  <a:gd name="T5" fmla="*/ 227 h 608"/>
                  <a:gd name="T6" fmla="*/ 202 w 579"/>
                  <a:gd name="T7" fmla="*/ 432 h 608"/>
                  <a:gd name="T8" fmla="*/ 133 w 579"/>
                  <a:gd name="T9" fmla="*/ 482 h 608"/>
                  <a:gd name="T10" fmla="*/ 20 w 579"/>
                  <a:gd name="T11" fmla="*/ 525 h 608"/>
                  <a:gd name="T12" fmla="*/ 0 w 579"/>
                  <a:gd name="T13" fmla="*/ 535 h 608"/>
                  <a:gd name="T14" fmla="*/ 1 w 579"/>
                  <a:gd name="T15" fmla="*/ 597 h 608"/>
                  <a:gd name="T16" fmla="*/ 119 w 579"/>
                  <a:gd name="T17" fmla="*/ 608 h 608"/>
                  <a:gd name="T18" fmla="*/ 577 w 579"/>
                  <a:gd name="T19" fmla="*/ 254 h 608"/>
                  <a:gd name="T20" fmla="*/ 577 w 579"/>
                  <a:gd name="T21" fmla="*/ 254 h 608"/>
                  <a:gd name="T22" fmla="*/ 579 w 579"/>
                  <a:gd name="T23" fmla="*/ 227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9" h="608">
                    <a:moveTo>
                      <a:pt x="579" y="227"/>
                    </a:moveTo>
                    <a:cubicBezTo>
                      <a:pt x="579" y="102"/>
                      <a:pt x="460" y="0"/>
                      <a:pt x="313" y="0"/>
                    </a:cubicBezTo>
                    <a:cubicBezTo>
                      <a:pt x="166" y="0"/>
                      <a:pt x="47" y="102"/>
                      <a:pt x="47" y="227"/>
                    </a:cubicBezTo>
                    <a:cubicBezTo>
                      <a:pt x="47" y="318"/>
                      <a:pt x="110" y="396"/>
                      <a:pt x="202" y="432"/>
                    </a:cubicBezTo>
                    <a:cubicBezTo>
                      <a:pt x="188" y="446"/>
                      <a:pt x="158" y="474"/>
                      <a:pt x="133" y="482"/>
                    </a:cubicBezTo>
                    <a:cubicBezTo>
                      <a:pt x="98" y="493"/>
                      <a:pt x="29" y="522"/>
                      <a:pt x="20" y="525"/>
                    </a:cubicBezTo>
                    <a:cubicBezTo>
                      <a:pt x="20" y="525"/>
                      <a:pt x="0" y="531"/>
                      <a:pt x="0" y="535"/>
                    </a:cubicBezTo>
                    <a:cubicBezTo>
                      <a:pt x="0" y="538"/>
                      <a:pt x="0" y="596"/>
                      <a:pt x="1" y="597"/>
                    </a:cubicBezTo>
                    <a:cubicBezTo>
                      <a:pt x="2" y="599"/>
                      <a:pt x="83" y="608"/>
                      <a:pt x="119" y="608"/>
                    </a:cubicBezTo>
                    <a:cubicBezTo>
                      <a:pt x="196" y="608"/>
                      <a:pt x="540" y="554"/>
                      <a:pt x="577" y="254"/>
                    </a:cubicBezTo>
                    <a:cubicBezTo>
                      <a:pt x="577" y="254"/>
                      <a:pt x="577" y="254"/>
                      <a:pt x="577" y="254"/>
                    </a:cubicBezTo>
                    <a:cubicBezTo>
                      <a:pt x="579" y="245"/>
                      <a:pt x="579" y="236"/>
                      <a:pt x="579" y="22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9" rIns="91355" bIns="45679"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sp>
            <p:nvSpPr>
              <p:cNvPr id="27" name="Oval 6"/>
              <p:cNvSpPr>
                <a:spLocks noChangeArrowheads="1"/>
              </p:cNvSpPr>
              <p:nvPr/>
            </p:nvSpPr>
            <p:spPr bwMode="auto">
              <a:xfrm>
                <a:off x="285" y="164"/>
                <a:ext cx="726" cy="62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55" tIns="45679" rIns="91355" bIns="45679" numCol="1" anchor="t" anchorCtr="0" compatLnSpc="1">
                <a:prstTxWarp prst="textNoShape">
                  <a:avLst/>
                </a:prstTxWarp>
              </a:bodyPr>
              <a:lstStyle/>
              <a:p>
                <a:pPr marL="0" marR="0" lvl="0" indent="0" algn="l" defTabSz="913490" rtl="0" eaLnBrk="1" fontAlgn="auto" latinLnBrk="0" hangingPunct="1">
                  <a:lnSpc>
                    <a:spcPct val="100000"/>
                  </a:lnSpc>
                  <a:spcBef>
                    <a:spcPts val="0"/>
                  </a:spcBef>
                  <a:spcAft>
                    <a:spcPts val="0"/>
                  </a:spcAft>
                  <a:buClrTx/>
                  <a:buSzTx/>
                  <a:buFontTx/>
                  <a:buNone/>
                  <a:tabLst/>
                  <a:defRPr/>
                </a:pPr>
                <a:endParaRPr kumimoji="0" lang="en-US" sz="1798"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 name="Group 6"/>
            <p:cNvGrpSpPr/>
            <p:nvPr/>
          </p:nvGrpSpPr>
          <p:grpSpPr>
            <a:xfrm>
              <a:off x="3500713" y="2444866"/>
              <a:ext cx="194724" cy="226309"/>
              <a:chOff x="-2547925" y="1237201"/>
              <a:chExt cx="441401" cy="512997"/>
            </a:xfrm>
          </p:grpSpPr>
          <p:sp>
            <p:nvSpPr>
              <p:cNvPr id="29" name="Freeform 201"/>
              <p:cNvSpPr>
                <a:spLocks noEditPoints="1"/>
              </p:cNvSpPr>
              <p:nvPr/>
            </p:nvSpPr>
            <p:spPr bwMode="auto">
              <a:xfrm>
                <a:off x="-2547925" y="1237201"/>
                <a:ext cx="441399" cy="512997"/>
              </a:xfrm>
              <a:custGeom>
                <a:avLst/>
                <a:gdLst>
                  <a:gd name="T0" fmla="*/ 61 w 72"/>
                  <a:gd name="T1" fmla="*/ 82 h 86"/>
                  <a:gd name="T2" fmla="*/ 36 w 72"/>
                  <a:gd name="T3" fmla="*/ 82 h 86"/>
                  <a:gd name="T4" fmla="*/ 11 w 72"/>
                  <a:gd name="T5" fmla="*/ 82 h 86"/>
                  <a:gd name="T6" fmla="*/ 4 w 72"/>
                  <a:gd name="T7" fmla="*/ 75 h 86"/>
                  <a:gd name="T8" fmla="*/ 28 w 72"/>
                  <a:gd name="T9" fmla="*/ 31 h 86"/>
                  <a:gd name="T10" fmla="*/ 29 w 72"/>
                  <a:gd name="T11" fmla="*/ 30 h 86"/>
                  <a:gd name="T12" fmla="*/ 29 w 72"/>
                  <a:gd name="T13" fmla="*/ 29 h 86"/>
                  <a:gd name="T14" fmla="*/ 29 w 72"/>
                  <a:gd name="T15" fmla="*/ 4 h 86"/>
                  <a:gd name="T16" fmla="*/ 43 w 72"/>
                  <a:gd name="T17" fmla="*/ 4 h 86"/>
                  <a:gd name="T18" fmla="*/ 43 w 72"/>
                  <a:gd name="T19" fmla="*/ 29 h 86"/>
                  <a:gd name="T20" fmla="*/ 43 w 72"/>
                  <a:gd name="T21" fmla="*/ 30 h 86"/>
                  <a:gd name="T22" fmla="*/ 44 w 72"/>
                  <a:gd name="T23" fmla="*/ 31 h 86"/>
                  <a:gd name="T24" fmla="*/ 68 w 72"/>
                  <a:gd name="T25" fmla="*/ 75 h 86"/>
                  <a:gd name="T26" fmla="*/ 61 w 72"/>
                  <a:gd name="T27" fmla="*/ 82 h 86"/>
                  <a:gd name="T28" fmla="*/ 47 w 72"/>
                  <a:gd name="T29" fmla="*/ 29 h 86"/>
                  <a:gd name="T30" fmla="*/ 47 w 72"/>
                  <a:gd name="T31" fmla="*/ 4 h 86"/>
                  <a:gd name="T32" fmla="*/ 50 w 72"/>
                  <a:gd name="T33" fmla="*/ 4 h 86"/>
                  <a:gd name="T34" fmla="*/ 50 w 72"/>
                  <a:gd name="T35" fmla="*/ 0 h 86"/>
                  <a:gd name="T36" fmla="*/ 47 w 72"/>
                  <a:gd name="T37" fmla="*/ 0 h 86"/>
                  <a:gd name="T38" fmla="*/ 36 w 72"/>
                  <a:gd name="T39" fmla="*/ 0 h 86"/>
                  <a:gd name="T40" fmla="*/ 25 w 72"/>
                  <a:gd name="T41" fmla="*/ 0 h 86"/>
                  <a:gd name="T42" fmla="*/ 22 w 72"/>
                  <a:gd name="T43" fmla="*/ 0 h 86"/>
                  <a:gd name="T44" fmla="*/ 22 w 72"/>
                  <a:gd name="T45" fmla="*/ 4 h 86"/>
                  <a:gd name="T46" fmla="*/ 25 w 72"/>
                  <a:gd name="T47" fmla="*/ 4 h 86"/>
                  <a:gd name="T48" fmla="*/ 25 w 72"/>
                  <a:gd name="T49" fmla="*/ 29 h 86"/>
                  <a:gd name="T50" fmla="*/ 0 w 72"/>
                  <a:gd name="T51" fmla="*/ 75 h 86"/>
                  <a:gd name="T52" fmla="*/ 11 w 72"/>
                  <a:gd name="T53" fmla="*/ 86 h 86"/>
                  <a:gd name="T54" fmla="*/ 36 w 72"/>
                  <a:gd name="T55" fmla="*/ 86 h 86"/>
                  <a:gd name="T56" fmla="*/ 61 w 72"/>
                  <a:gd name="T57" fmla="*/ 86 h 86"/>
                  <a:gd name="T58" fmla="*/ 72 w 72"/>
                  <a:gd name="T59" fmla="*/ 75 h 86"/>
                  <a:gd name="T60" fmla="*/ 47 w 72"/>
                  <a:gd name="T61" fmla="*/ 29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86">
                    <a:moveTo>
                      <a:pt x="61" y="82"/>
                    </a:moveTo>
                    <a:cubicBezTo>
                      <a:pt x="36" y="82"/>
                      <a:pt x="36" y="82"/>
                      <a:pt x="36" y="82"/>
                    </a:cubicBezTo>
                    <a:cubicBezTo>
                      <a:pt x="11" y="82"/>
                      <a:pt x="11" y="82"/>
                      <a:pt x="11" y="82"/>
                    </a:cubicBezTo>
                    <a:cubicBezTo>
                      <a:pt x="10" y="82"/>
                      <a:pt x="4" y="82"/>
                      <a:pt x="4" y="75"/>
                    </a:cubicBezTo>
                    <a:cubicBezTo>
                      <a:pt x="4" y="68"/>
                      <a:pt x="19" y="44"/>
                      <a:pt x="28" y="31"/>
                    </a:cubicBezTo>
                    <a:cubicBezTo>
                      <a:pt x="29" y="30"/>
                      <a:pt x="29" y="30"/>
                      <a:pt x="29" y="30"/>
                    </a:cubicBezTo>
                    <a:cubicBezTo>
                      <a:pt x="29" y="29"/>
                      <a:pt x="29" y="29"/>
                      <a:pt x="29" y="29"/>
                    </a:cubicBezTo>
                    <a:cubicBezTo>
                      <a:pt x="29" y="4"/>
                      <a:pt x="29" y="4"/>
                      <a:pt x="29" y="4"/>
                    </a:cubicBezTo>
                    <a:cubicBezTo>
                      <a:pt x="43" y="4"/>
                      <a:pt x="43" y="4"/>
                      <a:pt x="43" y="4"/>
                    </a:cubicBezTo>
                    <a:cubicBezTo>
                      <a:pt x="43" y="29"/>
                      <a:pt x="43" y="29"/>
                      <a:pt x="43" y="29"/>
                    </a:cubicBezTo>
                    <a:cubicBezTo>
                      <a:pt x="43" y="30"/>
                      <a:pt x="43" y="30"/>
                      <a:pt x="43" y="30"/>
                    </a:cubicBezTo>
                    <a:cubicBezTo>
                      <a:pt x="44" y="31"/>
                      <a:pt x="44" y="31"/>
                      <a:pt x="44" y="31"/>
                    </a:cubicBezTo>
                    <a:cubicBezTo>
                      <a:pt x="53" y="44"/>
                      <a:pt x="68" y="68"/>
                      <a:pt x="68" y="75"/>
                    </a:cubicBezTo>
                    <a:cubicBezTo>
                      <a:pt x="68" y="82"/>
                      <a:pt x="63" y="82"/>
                      <a:pt x="61" y="82"/>
                    </a:cubicBezTo>
                    <a:close/>
                    <a:moveTo>
                      <a:pt x="47" y="29"/>
                    </a:moveTo>
                    <a:cubicBezTo>
                      <a:pt x="47" y="4"/>
                      <a:pt x="47" y="4"/>
                      <a:pt x="47" y="4"/>
                    </a:cubicBezTo>
                    <a:cubicBezTo>
                      <a:pt x="50" y="4"/>
                      <a:pt x="50" y="4"/>
                      <a:pt x="50" y="4"/>
                    </a:cubicBezTo>
                    <a:cubicBezTo>
                      <a:pt x="50" y="0"/>
                      <a:pt x="50" y="0"/>
                      <a:pt x="50" y="0"/>
                    </a:cubicBezTo>
                    <a:cubicBezTo>
                      <a:pt x="47" y="0"/>
                      <a:pt x="47" y="0"/>
                      <a:pt x="47" y="0"/>
                    </a:cubicBezTo>
                    <a:cubicBezTo>
                      <a:pt x="36" y="0"/>
                      <a:pt x="36" y="0"/>
                      <a:pt x="36" y="0"/>
                    </a:cubicBezTo>
                    <a:cubicBezTo>
                      <a:pt x="25" y="0"/>
                      <a:pt x="25" y="0"/>
                      <a:pt x="25" y="0"/>
                    </a:cubicBezTo>
                    <a:cubicBezTo>
                      <a:pt x="22" y="0"/>
                      <a:pt x="22" y="0"/>
                      <a:pt x="22" y="0"/>
                    </a:cubicBezTo>
                    <a:cubicBezTo>
                      <a:pt x="22" y="4"/>
                      <a:pt x="22" y="4"/>
                      <a:pt x="22" y="4"/>
                    </a:cubicBezTo>
                    <a:cubicBezTo>
                      <a:pt x="25" y="4"/>
                      <a:pt x="25" y="4"/>
                      <a:pt x="25" y="4"/>
                    </a:cubicBezTo>
                    <a:cubicBezTo>
                      <a:pt x="25" y="29"/>
                      <a:pt x="25" y="29"/>
                      <a:pt x="25" y="29"/>
                    </a:cubicBezTo>
                    <a:cubicBezTo>
                      <a:pt x="25" y="29"/>
                      <a:pt x="0" y="65"/>
                      <a:pt x="0" y="75"/>
                    </a:cubicBezTo>
                    <a:cubicBezTo>
                      <a:pt x="0" y="86"/>
                      <a:pt x="11" y="86"/>
                      <a:pt x="11" y="86"/>
                    </a:cubicBezTo>
                    <a:cubicBezTo>
                      <a:pt x="36" y="86"/>
                      <a:pt x="36" y="86"/>
                      <a:pt x="36" y="86"/>
                    </a:cubicBezTo>
                    <a:cubicBezTo>
                      <a:pt x="61" y="86"/>
                      <a:pt x="61" y="86"/>
                      <a:pt x="61" y="86"/>
                    </a:cubicBezTo>
                    <a:cubicBezTo>
                      <a:pt x="61" y="86"/>
                      <a:pt x="72" y="86"/>
                      <a:pt x="72" y="75"/>
                    </a:cubicBezTo>
                    <a:cubicBezTo>
                      <a:pt x="72" y="65"/>
                      <a:pt x="47" y="29"/>
                      <a:pt x="47" y="29"/>
                    </a:cubicBezTo>
                    <a:close/>
                  </a:path>
                </a:pathLst>
              </a:custGeom>
              <a:solidFill>
                <a:srgbClr val="000000"/>
              </a:solidFill>
              <a:ln w="6350">
                <a:solidFill>
                  <a:srgbClr val="000000"/>
                </a:solidFill>
              </a:ln>
            </p:spPr>
            <p:txBody>
              <a:bodyPr vert="horz" wrap="square" lIns="91355" tIns="45679" rIns="91355" bIns="45679" numCol="1" anchor="t" anchorCtr="0" compatLnSpc="1">
                <a:prstTxWarp prst="textNoShape">
                  <a:avLst/>
                </a:prstTxWarp>
              </a:bodyPr>
              <a:lstStyle/>
              <a:p>
                <a:pPr marL="0" marR="0" lvl="0" indent="0" algn="l" defTabSz="913274" rtl="0" eaLnBrk="1" fontAlgn="auto" latinLnBrk="0" hangingPunct="1">
                  <a:lnSpc>
                    <a:spcPct val="100000"/>
                  </a:lnSpc>
                  <a:spcBef>
                    <a:spcPts val="0"/>
                  </a:spcBef>
                  <a:spcAft>
                    <a:spcPts val="0"/>
                  </a:spcAft>
                  <a:buClrTx/>
                  <a:buSzTx/>
                  <a:buFontTx/>
                  <a:buNone/>
                  <a:tabLst/>
                  <a:defRPr/>
                </a:pPr>
                <a:endParaRPr kumimoji="0" lang="en-US" sz="1698" b="0" i="0" u="none" strike="noStrike" kern="0" cap="none" spc="0" normalizeH="0" baseline="0" noProof="0">
                  <a:ln>
                    <a:noFill/>
                  </a:ln>
                  <a:solidFill>
                    <a:srgbClr val="000000"/>
                  </a:solidFill>
                  <a:effectLst/>
                  <a:uLnTx/>
                  <a:uFillTx/>
                  <a:latin typeface="Segoe UI"/>
                  <a:ea typeface="+mn-ea"/>
                  <a:cs typeface="+mn-cs"/>
                </a:endParaRPr>
              </a:p>
            </p:txBody>
          </p:sp>
          <p:sp>
            <p:nvSpPr>
              <p:cNvPr id="5" name="Trapezoid 4"/>
              <p:cNvSpPr/>
              <p:nvPr/>
            </p:nvSpPr>
            <p:spPr bwMode="auto">
              <a:xfrm>
                <a:off x="-2450516" y="1450690"/>
                <a:ext cx="343992" cy="273308"/>
              </a:xfrm>
              <a:prstGeom prst="trapezoid">
                <a:avLst>
                  <a:gd name="adj" fmla="val 44481"/>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12" tIns="146168" rIns="182712" bIns="146168" numCol="1" spcCol="0" rtlCol="0" fromWordArt="0" anchor="t" anchorCtr="0" forceAA="0" compatLnSpc="1">
                <a:prstTxWarp prst="textNoShape">
                  <a:avLst/>
                </a:prstTxWarp>
                <a:noAutofit/>
              </a:bodyPr>
              <a:lstStyle/>
              <a:p>
                <a:pPr marL="0" marR="0" lvl="0" indent="0" algn="ctr" defTabSz="931544" rtl="0" eaLnBrk="1" fontAlgn="base" latinLnBrk="0" hangingPunct="1">
                  <a:lnSpc>
                    <a:spcPct val="90000"/>
                  </a:lnSpc>
                  <a:spcBef>
                    <a:spcPct val="0"/>
                  </a:spcBef>
                  <a:spcAft>
                    <a:spcPct val="0"/>
                  </a:spcAft>
                  <a:buClrTx/>
                  <a:buSzTx/>
                  <a:buFontTx/>
                  <a:buNone/>
                  <a:tabLst/>
                  <a:defRPr/>
                </a:pPr>
                <a:endParaRPr kumimoji="0" lang="en-US" sz="239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12419685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6ABC3-ECBE-4AB6-9040-4051D66F609E}"/>
              </a:ext>
            </a:extLst>
          </p:cNvPr>
          <p:cNvSpPr>
            <a:spLocks noGrp="1"/>
          </p:cNvSpPr>
          <p:nvPr>
            <p:ph type="title"/>
          </p:nvPr>
        </p:nvSpPr>
        <p:spPr/>
        <p:txBody>
          <a:bodyPr/>
          <a:lstStyle/>
          <a:p>
            <a:r>
              <a:rPr lang="en-US" dirty="0"/>
              <a:t>XBOX Live Vitals</a:t>
            </a:r>
          </a:p>
        </p:txBody>
      </p:sp>
      <p:sp>
        <p:nvSpPr>
          <p:cNvPr id="3" name="Text Placeholder 2">
            <a:extLst>
              <a:ext uri="{FF2B5EF4-FFF2-40B4-BE49-F238E27FC236}">
                <a16:creationId xmlns:a16="http://schemas.microsoft.com/office/drawing/2014/main" id="{2E8763BF-441C-4C1A-996B-14F7DC79D1EB}"/>
              </a:ext>
            </a:extLst>
          </p:cNvPr>
          <p:cNvSpPr>
            <a:spLocks noGrp="1"/>
          </p:cNvSpPr>
          <p:nvPr>
            <p:ph type="body" sz="quarter" idx="10"/>
          </p:nvPr>
        </p:nvSpPr>
        <p:spPr>
          <a:xfrm>
            <a:off x="274638" y="1212850"/>
            <a:ext cx="6553199" cy="5650778"/>
          </a:xfrm>
        </p:spPr>
        <p:txBody>
          <a:bodyPr/>
          <a:lstStyle/>
          <a:p>
            <a:r>
              <a:rPr lang="en-US" dirty="0"/>
              <a:t>Twitter data sent to @</a:t>
            </a:r>
            <a:r>
              <a:rPr lang="en-US" dirty="0" err="1"/>
              <a:t>XboxSupport</a:t>
            </a:r>
            <a:endParaRPr lang="en-US" dirty="0"/>
          </a:p>
          <a:p>
            <a:endParaRPr lang="en-US" dirty="0"/>
          </a:p>
          <a:p>
            <a:r>
              <a:rPr lang="en-US" dirty="0"/>
              <a:t>Text Analytics API</a:t>
            </a:r>
          </a:p>
          <a:p>
            <a:pPr lvl="1"/>
            <a:r>
              <a:rPr lang="en-US" dirty="0"/>
              <a:t>Language detection</a:t>
            </a:r>
          </a:p>
          <a:p>
            <a:pPr lvl="1"/>
            <a:r>
              <a:rPr lang="en-US" dirty="0"/>
              <a:t>Key phrase extraction</a:t>
            </a:r>
          </a:p>
          <a:p>
            <a:pPr lvl="1"/>
            <a:r>
              <a:rPr lang="en-US" dirty="0"/>
              <a:t>Sentiment analysis</a:t>
            </a:r>
          </a:p>
          <a:p>
            <a:r>
              <a:rPr lang="en-US" dirty="0"/>
              <a:t>	</a:t>
            </a:r>
          </a:p>
          <a:p>
            <a:r>
              <a:rPr lang="en-US" dirty="0"/>
              <a:t>December 25, 2016: </a:t>
            </a:r>
          </a:p>
          <a:p>
            <a:pPr lvl="1"/>
            <a:r>
              <a:rPr lang="en-US" dirty="0"/>
              <a:t>Red “code” bubble</a:t>
            </a:r>
          </a:p>
        </p:txBody>
      </p:sp>
      <p:pic>
        <p:nvPicPr>
          <p:cNvPr id="5" name="Picture 4">
            <a:extLst>
              <a:ext uri="{FF2B5EF4-FFF2-40B4-BE49-F238E27FC236}">
                <a16:creationId xmlns:a16="http://schemas.microsoft.com/office/drawing/2014/main" id="{C21DCA87-3E2E-4F3C-BE87-A1D0D401229F}"/>
              </a:ext>
            </a:extLst>
          </p:cNvPr>
          <p:cNvPicPr>
            <a:picLocks noChangeAspect="1"/>
          </p:cNvPicPr>
          <p:nvPr/>
        </p:nvPicPr>
        <p:blipFill>
          <a:blip r:embed="rId3"/>
          <a:stretch>
            <a:fillRect/>
          </a:stretch>
        </p:blipFill>
        <p:spPr>
          <a:xfrm>
            <a:off x="7056437" y="173037"/>
            <a:ext cx="5210175" cy="6648450"/>
          </a:xfrm>
          <a:prstGeom prst="rect">
            <a:avLst/>
          </a:prstGeom>
        </p:spPr>
      </p:pic>
      <p:pic>
        <p:nvPicPr>
          <p:cNvPr id="7" name="Picture 6">
            <a:extLst>
              <a:ext uri="{FF2B5EF4-FFF2-40B4-BE49-F238E27FC236}">
                <a16:creationId xmlns:a16="http://schemas.microsoft.com/office/drawing/2014/main" id="{4A4BF9A2-E597-4A80-A6D6-13C11DD6C4C8}"/>
              </a:ext>
            </a:extLst>
          </p:cNvPr>
          <p:cNvPicPr>
            <a:picLocks noChangeAspect="1"/>
          </p:cNvPicPr>
          <p:nvPr/>
        </p:nvPicPr>
        <p:blipFill>
          <a:blip r:embed="rId4"/>
          <a:stretch>
            <a:fillRect/>
          </a:stretch>
        </p:blipFill>
        <p:spPr>
          <a:xfrm>
            <a:off x="6980237" y="296862"/>
            <a:ext cx="5343525" cy="6400800"/>
          </a:xfrm>
          <a:prstGeom prst="rect">
            <a:avLst/>
          </a:prstGeom>
        </p:spPr>
      </p:pic>
    </p:spTree>
    <p:extLst>
      <p:ext uri="{BB962C8B-B14F-4D97-AF65-F5344CB8AC3E}">
        <p14:creationId xmlns:p14="http://schemas.microsoft.com/office/powerpoint/2010/main" val="2490540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4183062"/>
            <a:ext cx="8229599" cy="2511457"/>
          </a:xfrm>
        </p:spPr>
        <p:txBody>
          <a:bodyPr/>
          <a:lstStyle/>
          <a:p>
            <a:r>
              <a:rPr lang="en-US" dirty="0"/>
              <a:t>Text Analytics</a:t>
            </a:r>
            <a:endParaRPr lang="en-US" dirty="0">
              <a:hlinkClick r:id="" action="ppaction://noaction"/>
            </a:endParaRPr>
          </a:p>
          <a:p>
            <a:r>
              <a:rPr lang="en-US" dirty="0">
                <a:hlinkClick r:id="" action="ppaction://noaction"/>
              </a:rPr>
              <a:t>http://text-analytics-demo.azurewebsites.net</a:t>
            </a:r>
            <a:r>
              <a:rPr lang="en-US" dirty="0"/>
              <a:t> </a:t>
            </a:r>
          </a:p>
          <a:p>
            <a:endParaRPr lang="en-US" dirty="0"/>
          </a:p>
          <a:p>
            <a:r>
              <a:rPr lang="en-US" dirty="0"/>
              <a:t>Unconscious Bias app</a:t>
            </a:r>
          </a:p>
          <a:p>
            <a:r>
              <a:rPr lang="en-US" dirty="0">
                <a:hlinkClick r:id="rId3"/>
              </a:rPr>
              <a:t>http://aka.ms/bias</a:t>
            </a:r>
            <a:r>
              <a:rPr lang="en-US" dirty="0"/>
              <a:t> </a:t>
            </a:r>
          </a:p>
        </p:txBody>
      </p:sp>
    </p:spTree>
    <p:extLst>
      <p:ext uri="{BB962C8B-B14F-4D97-AF65-F5344CB8AC3E}">
        <p14:creationId xmlns:p14="http://schemas.microsoft.com/office/powerpoint/2010/main" val="392081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Language Understanding (LUIS)</a:t>
            </a:r>
          </a:p>
        </p:txBody>
      </p:sp>
      <p:sp>
        <p:nvSpPr>
          <p:cNvPr id="6" name="Text Placeholder 5"/>
          <p:cNvSpPr>
            <a:spLocks noGrp="1"/>
          </p:cNvSpPr>
          <p:nvPr>
            <p:ph type="body" sz="quarter" idx="10"/>
          </p:nvPr>
        </p:nvSpPr>
        <p:spPr>
          <a:xfrm>
            <a:off x="274638" y="1212850"/>
            <a:ext cx="11887200" cy="4555093"/>
          </a:xfrm>
        </p:spPr>
        <p:txBody>
          <a:bodyPr/>
          <a:lstStyle/>
          <a:p>
            <a:r>
              <a:rPr lang="en-US" dirty="0">
                <a:gradFill>
                  <a:gsLst>
                    <a:gs pos="1250">
                      <a:schemeClr val="accent2"/>
                    </a:gs>
                    <a:gs pos="100000">
                      <a:schemeClr val="accent2"/>
                    </a:gs>
                  </a:gsLst>
                  <a:lin ang="5400000" scaled="0"/>
                </a:gradFill>
              </a:rPr>
              <a:t>Define entities and intents</a:t>
            </a:r>
          </a:p>
          <a:p>
            <a:pPr lvl="1"/>
            <a:r>
              <a:rPr lang="en-US" dirty="0"/>
              <a:t>Entities – </a:t>
            </a:r>
            <a:r>
              <a:rPr lang="en-US" dirty="0" err="1"/>
              <a:t>DepartureCity</a:t>
            </a:r>
            <a:r>
              <a:rPr lang="en-US" dirty="0"/>
              <a:t>, </a:t>
            </a:r>
            <a:r>
              <a:rPr lang="en-US" dirty="0" err="1"/>
              <a:t>ArrivalCity</a:t>
            </a:r>
            <a:r>
              <a:rPr lang="en-US" dirty="0"/>
              <a:t>, </a:t>
            </a:r>
            <a:r>
              <a:rPr lang="en-US" dirty="0" err="1"/>
              <a:t>DepartureDate</a:t>
            </a:r>
            <a:r>
              <a:rPr lang="en-US" dirty="0"/>
              <a:t>, </a:t>
            </a:r>
            <a:r>
              <a:rPr lang="en-US" dirty="0" err="1"/>
              <a:t>ReturnDate</a:t>
            </a:r>
            <a:endParaRPr lang="en-US" dirty="0"/>
          </a:p>
          <a:p>
            <a:pPr lvl="1"/>
            <a:r>
              <a:rPr lang="en-US" dirty="0"/>
              <a:t>Intents – book a flight, check in for a flight, cancel a flight</a:t>
            </a:r>
          </a:p>
          <a:p>
            <a:r>
              <a:rPr lang="en-US" dirty="0">
                <a:gradFill>
                  <a:gsLst>
                    <a:gs pos="1250">
                      <a:schemeClr val="accent2"/>
                    </a:gs>
                    <a:gs pos="100000">
                      <a:schemeClr val="accent2"/>
                    </a:gs>
                  </a:gsLst>
                  <a:lin ang="5400000" scaled="0"/>
                </a:gradFill>
              </a:rPr>
              <a:t>Map some utterances to an intent</a:t>
            </a:r>
          </a:p>
          <a:p>
            <a:pPr lvl="1"/>
            <a:r>
              <a:rPr lang="en-US" dirty="0"/>
              <a:t>Examples: “I want to go to Paris from Sept 25 to Sept 29, 2016”, “Book me a flight from DTW to CDG leaving on 9/25/2016 and returning 9/28/2016”, etc.  </a:t>
            </a:r>
          </a:p>
          <a:p>
            <a:r>
              <a:rPr lang="en-US" dirty="0">
                <a:gradFill>
                  <a:gsLst>
                    <a:gs pos="1250">
                      <a:schemeClr val="accent2"/>
                    </a:gs>
                    <a:gs pos="100000">
                      <a:schemeClr val="accent2"/>
                    </a:gs>
                  </a:gsLst>
                  <a:lin ang="5400000" scaled="0"/>
                </a:gradFill>
              </a:rPr>
              <a:t>Help your model improve over time based on real feedback</a:t>
            </a:r>
          </a:p>
          <a:p>
            <a:pPr lvl="1"/>
            <a:r>
              <a:rPr lang="en-US" dirty="0"/>
              <a:t>See what real users are sending to your model, and map those utterances to intents (or create new intents based on what your users are asking).  </a:t>
            </a:r>
          </a:p>
        </p:txBody>
      </p:sp>
    </p:spTree>
    <p:extLst>
      <p:ext uri="{BB962C8B-B14F-4D97-AF65-F5344CB8AC3E}">
        <p14:creationId xmlns:p14="http://schemas.microsoft.com/office/powerpoint/2010/main" val="12325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274638" y="4411662"/>
            <a:ext cx="7924799" cy="2511457"/>
          </a:xfrm>
        </p:spPr>
        <p:txBody>
          <a:bodyPr/>
          <a:lstStyle/>
          <a:p>
            <a:r>
              <a:rPr lang="en-US" dirty="0"/>
              <a:t>Microsoft Career Bot</a:t>
            </a:r>
          </a:p>
          <a:p>
            <a:endParaRPr lang="en-US" dirty="0"/>
          </a:p>
          <a:p>
            <a:r>
              <a:rPr lang="en-US" dirty="0">
                <a:hlinkClick r:id="rId3"/>
              </a:rPr>
              <a:t>http://microsoftcareerbot.azurewebsites.net</a:t>
            </a:r>
            <a:r>
              <a:rPr lang="en-US" dirty="0"/>
              <a:t> </a:t>
            </a:r>
          </a:p>
          <a:p>
            <a:r>
              <a:rPr lang="en-US" dirty="0">
                <a:hlinkClick r:id="rId4"/>
              </a:rPr>
              <a:t>http://luis.ai</a:t>
            </a:r>
            <a:r>
              <a:rPr lang="en-US" dirty="0"/>
              <a:t> </a:t>
            </a:r>
          </a:p>
          <a:p>
            <a:endParaRPr lang="en-US" dirty="0"/>
          </a:p>
        </p:txBody>
      </p:sp>
    </p:spTree>
    <p:extLst>
      <p:ext uri="{BB962C8B-B14F-4D97-AF65-F5344CB8AC3E}">
        <p14:creationId xmlns:p14="http://schemas.microsoft.com/office/powerpoint/2010/main" val="408673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a:t>
            </a:r>
          </a:p>
        </p:txBody>
      </p:sp>
    </p:spTree>
    <p:extLst>
      <p:ext uri="{BB962C8B-B14F-4D97-AF65-F5344CB8AC3E}">
        <p14:creationId xmlns:p14="http://schemas.microsoft.com/office/powerpoint/2010/main" val="2016964378"/>
      </p:ext>
    </p:extLst>
  </p:cSld>
  <p:clrMapOvr>
    <a:masterClrMapping/>
  </p:clrMapOvr>
  <p:transition>
    <p:fade/>
  </p:transition>
</p:sld>
</file>

<file path=ppt/theme/theme1.xml><?xml version="1.0" encoding="utf-8"?>
<a:theme xmlns:a="http://schemas.openxmlformats.org/drawingml/2006/main" name="5-50129_AI_Immersion_Workshop_Template">
  <a:themeElements>
    <a:clrScheme name="AI Immersion Workshop">
      <a:dk1>
        <a:srgbClr val="353535"/>
      </a:dk1>
      <a:lt1>
        <a:srgbClr val="FFFFFF"/>
      </a:lt1>
      <a:dk2>
        <a:srgbClr val="0078D7"/>
      </a:dk2>
      <a:lt2>
        <a:srgbClr val="EAEAEA"/>
      </a:lt2>
      <a:accent1>
        <a:srgbClr val="0078D7"/>
      </a:accent1>
      <a:accent2>
        <a:srgbClr val="000000"/>
      </a:accent2>
      <a:accent3>
        <a:srgbClr val="505050"/>
      </a:accent3>
      <a:accent4>
        <a:srgbClr val="737373"/>
      </a:accent4>
      <a:accent5>
        <a:srgbClr val="00BCF2"/>
      </a:accent5>
      <a:accent6>
        <a:srgbClr val="002050"/>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I_Immersion_Template_16x9.potx" id="{1411D15E-2C6A-4931-B0C2-619D387D68BB}" vid="{D0D55ECE-B2EF-4CFB-90C5-2A41005C43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630a2e83-186a-4a0f-ab27-bee8a8096abc"/>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F330841A-A209-44E7-824E-9DDB4DE0DC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AI_Immersion_Template_16x9</Template>
  <TotalTime>4088</TotalTime>
  <Words>11286</Words>
  <Application>Microsoft Office PowerPoint</Application>
  <PresentationFormat>Custom</PresentationFormat>
  <Paragraphs>1589</Paragraphs>
  <Slides>127</Slides>
  <Notes>127</Notes>
  <HiddenSlides>7</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127</vt:i4>
      </vt:variant>
    </vt:vector>
  </HeadingPairs>
  <TitlesOfParts>
    <vt:vector size="140" baseType="lpstr">
      <vt:lpstr>ＭＳ Ｐゴシック</vt:lpstr>
      <vt:lpstr>Arial</vt:lpstr>
      <vt:lpstr>Calibri</vt:lpstr>
      <vt:lpstr>Consolas</vt:lpstr>
      <vt:lpstr>Courier New</vt:lpstr>
      <vt:lpstr>Lucida Console</vt:lpstr>
      <vt:lpstr>Segoe UI</vt:lpstr>
      <vt:lpstr>Segoe UI Light</vt:lpstr>
      <vt:lpstr>Segoe UI Semibold</vt:lpstr>
      <vt:lpstr>Segoe UI Semilight</vt:lpstr>
      <vt:lpstr>Times New Roman</vt:lpstr>
      <vt:lpstr>Wingdings</vt:lpstr>
      <vt:lpstr>5-50129_AI_Immersion_Workshop_Template</vt:lpstr>
      <vt:lpstr>PowerPoint Presentation</vt:lpstr>
      <vt:lpstr>Intelligent Apps Using Cognitive Services</vt:lpstr>
      <vt:lpstr>Session Goals </vt:lpstr>
      <vt:lpstr>Scenario</vt:lpstr>
      <vt:lpstr>Agenda</vt:lpstr>
      <vt:lpstr>Setup</vt:lpstr>
      <vt:lpstr>Code Repository Structure</vt:lpstr>
      <vt:lpstr>PowerPoint Presentation</vt:lpstr>
      <vt:lpstr>Setup</vt:lpstr>
      <vt:lpstr>PowerPoint Presentation</vt:lpstr>
      <vt:lpstr>Azure Search</vt:lpstr>
      <vt:lpstr>PowerPoint Presentation</vt:lpstr>
      <vt:lpstr>PowerPoint Presentation</vt:lpstr>
      <vt:lpstr>PowerPoint Presentation</vt:lpstr>
      <vt:lpstr>PowerPoint Presentation</vt:lpstr>
      <vt:lpstr>PowerPoint Presentation</vt:lpstr>
      <vt:lpstr>PowerPoint Presentation</vt:lpstr>
      <vt:lpstr>Typical Workflow</vt:lpstr>
      <vt:lpstr>PowerPoint Presentation</vt:lpstr>
      <vt:lpstr>PowerPoint Presentation</vt:lpstr>
      <vt:lpstr>PowerPoint Presentation</vt:lpstr>
      <vt:lpstr>PowerPoint Presentation</vt:lpstr>
      <vt:lpstr>Linguistics</vt:lpstr>
      <vt:lpstr>Custom relevance</vt:lpstr>
      <vt:lpstr>Synonyms (Preview)</vt:lpstr>
      <vt:lpstr>PowerPoint Presentation</vt:lpstr>
      <vt:lpstr>PowerPoint Presentation</vt:lpstr>
      <vt:lpstr>The Bot Framework</vt:lpstr>
      <vt:lpstr>Session Goals </vt:lpstr>
      <vt:lpstr>Agenda</vt:lpstr>
      <vt:lpstr>Architecture of a typical bot</vt:lpstr>
      <vt:lpstr>Developer Portal</vt:lpstr>
      <vt:lpstr>Demo</vt:lpstr>
      <vt:lpstr>Dialogs are for bots like screens are for apps</vt:lpstr>
      <vt:lpstr>Invoking a Dialog – C#</vt:lpstr>
      <vt:lpstr>Invoking a Dialog – Node</vt:lpstr>
      <vt:lpstr>Dialogs are serialized into stacks</vt:lpstr>
      <vt:lpstr>Redirecting to a Dialog – C#</vt:lpstr>
      <vt:lpstr>Redirecting to a Dialog – Node</vt:lpstr>
      <vt:lpstr>PowerPoint Presentation</vt:lpstr>
      <vt:lpstr>Persisting Data</vt:lpstr>
      <vt:lpstr>Where is state stored?  </vt:lpstr>
      <vt:lpstr>FormFlow (C# only)</vt:lpstr>
      <vt:lpstr>FormFlow: The power of guided conversation</vt:lpstr>
      <vt:lpstr>Demo</vt:lpstr>
      <vt:lpstr>QnA Maker</vt:lpstr>
      <vt:lpstr>Scorable Groups</vt:lpstr>
      <vt:lpstr>Demo</vt:lpstr>
      <vt:lpstr>PowerPoint Presentation</vt:lpstr>
      <vt:lpstr>PowerPoint Presentation</vt:lpstr>
      <vt:lpstr>PowerPoint Presentation</vt:lpstr>
      <vt:lpstr>Bot Design</vt:lpstr>
      <vt:lpstr>Build a bot with a clear purpose</vt:lpstr>
      <vt:lpstr>Fact #1: New bot developers tend to abuse NLP</vt:lpstr>
      <vt:lpstr>Fact #1: New bot developers tend to abuse NLP</vt:lpstr>
      <vt:lpstr>How LUIS.ai works</vt:lpstr>
      <vt:lpstr>How LUIS.ai works</vt:lpstr>
      <vt:lpstr>Important note on LUIS:</vt:lpstr>
      <vt:lpstr>Fact #2: Just text or just voice are NOT natural experiences</vt:lpstr>
      <vt:lpstr>Fact #2: Just text or just voice are NOT natural experiences</vt:lpstr>
      <vt:lpstr>Fact #2: Just text or just voice are NOT natural experiences</vt:lpstr>
      <vt:lpstr>Fact #2: Just text or just voice are NOT natural experiences</vt:lpstr>
      <vt:lpstr>Fact #2: Just text or just voice are NOT natural experiences</vt:lpstr>
      <vt:lpstr>Fact #2: Just text or just voice are NOT natural experiences</vt:lpstr>
      <vt:lpstr>Fact #3: Users love buttons</vt:lpstr>
      <vt:lpstr>Fact #4: Users never say things the way you expect</vt:lpstr>
      <vt:lpstr>Fact #5: Search can do wonders for bots</vt:lpstr>
      <vt:lpstr>Fact #5: Search can do wonders for bots</vt:lpstr>
      <vt:lpstr>Fact #6: Not all bots need to have conversations</vt:lpstr>
      <vt:lpstr>Fact #6: Not all bots need to have conversations</vt:lpstr>
      <vt:lpstr>Fact #7: No UI is impossible with bots</vt:lpstr>
      <vt:lpstr>Fact #8: Measurement and logging</vt:lpstr>
      <vt:lpstr>Resources</vt:lpstr>
      <vt:lpstr>Thank you!</vt:lpstr>
      <vt:lpstr>Cognitive Services:  Making AI Easy</vt:lpstr>
      <vt:lpstr>Session Goals </vt:lpstr>
      <vt:lpstr>PowerPoint Presentation</vt:lpstr>
      <vt:lpstr>Why Microsoft  Cognitive Services?</vt:lpstr>
      <vt:lpstr>Scenarios</vt:lpstr>
      <vt:lpstr>PowerPoint Presentation</vt:lpstr>
      <vt:lpstr>How do I use them?  </vt:lpstr>
      <vt:lpstr>Vision</vt:lpstr>
      <vt:lpstr>PowerPoint Presentation</vt:lpstr>
      <vt:lpstr>Computer Vision: 86 Categories</vt:lpstr>
      <vt:lpstr>Data</vt:lpstr>
      <vt:lpstr>Best Practices for Devs</vt:lpstr>
      <vt:lpstr>Demo</vt:lpstr>
      <vt:lpstr>Speech</vt:lpstr>
      <vt:lpstr>PowerPoint Presentation</vt:lpstr>
      <vt:lpstr>Demo</vt:lpstr>
      <vt:lpstr>Language</vt:lpstr>
      <vt:lpstr>PowerPoint Presentation</vt:lpstr>
      <vt:lpstr>PowerPoint Presentation</vt:lpstr>
      <vt:lpstr>PowerPoint Presentation</vt:lpstr>
      <vt:lpstr>XBOX Live Vitals</vt:lpstr>
      <vt:lpstr>Demo</vt:lpstr>
      <vt:lpstr>Language Understanding (LUIS)</vt:lpstr>
      <vt:lpstr>Demo</vt:lpstr>
      <vt:lpstr>Knowledge</vt:lpstr>
      <vt:lpstr>PowerPoint Presentation</vt:lpstr>
      <vt:lpstr>Search</vt:lpstr>
      <vt:lpstr>PowerPoint Presentation</vt:lpstr>
      <vt:lpstr>Demo</vt:lpstr>
      <vt:lpstr>PowerPoint Presentation</vt:lpstr>
      <vt:lpstr>Seeing AI</vt:lpstr>
      <vt:lpstr>PowerPoint Presentation</vt:lpstr>
      <vt:lpstr>PowerPoint Presentation</vt:lpstr>
      <vt:lpstr>PowerPoint Presentation</vt:lpstr>
      <vt:lpstr>Get started for free at microsoft.com/cognitive</vt:lpstr>
      <vt:lpstr>Thank you</vt:lpstr>
      <vt:lpstr>PowerPoint Presentation</vt:lpstr>
      <vt:lpstr>PowerPoint Presentation</vt:lpstr>
      <vt:lpstr>Cognitive Apps Using Document DB</vt:lpstr>
      <vt:lpstr>Scenario</vt:lpstr>
      <vt:lpstr>PowerPoint Presentation</vt:lpstr>
      <vt:lpstr>Schema-agnostic databases – a beautiful thing</vt:lpstr>
      <vt:lpstr>PowerPoint Presentation</vt:lpstr>
      <vt:lpstr>PowerPoint Presentation</vt:lpstr>
      <vt:lpstr>Consistency Levels</vt:lpstr>
      <vt:lpstr>Modeling Data: The Relational Way</vt:lpstr>
      <vt:lpstr>Modeling Data: The Document Way</vt:lpstr>
      <vt:lpstr>PowerPoint Presentation</vt:lpstr>
      <vt:lpstr>PowerPoint Presentation</vt:lpstr>
      <vt:lpstr>Demo</vt:lpstr>
      <vt:lpstr>DocumentDB Documents – Just POCOs</vt:lpstr>
      <vt:lpstr>Querying Documents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Michael Lanzetta</dc:creator>
  <cp:keywords>AI Immersion Workshop</cp:keywords>
  <dc:description>Template: Mitchell Derrey, Silver Fox Productions_x000d_
Formatting: _x000d_
Audience Type:</dc:description>
  <cp:lastModifiedBy>Anna Thomas</cp:lastModifiedBy>
  <cp:revision>19</cp:revision>
  <dcterms:created xsi:type="dcterms:W3CDTF">2017-04-28T15:20:38Z</dcterms:created>
  <dcterms:modified xsi:type="dcterms:W3CDTF">2017-11-02T14:15:03Z</dcterms:modified>
  <cp:category>AI Immersion Workshop</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antho@microsoft.com</vt:lpwstr>
  </property>
  <property fmtid="{D5CDD505-2E9C-101B-9397-08002B2CF9AE}" pid="14" name="MSIP_Label_f42aa342-8706-4288-bd11-ebb85995028c_SetDate">
    <vt:lpwstr>2017-10-31T14:55:47.7978067Z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